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gif" ContentType="image/gif"/>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charts/chart11.xml" ContentType="application/vnd.openxmlformats-officedocument.drawingml.chart+xml"/>
  <Override PartName="/ppt/charts/chart12.xml" ContentType="application/vnd.openxmlformats-officedocument.drawingml.chart+xml"/>
  <Override PartName="/ppt/notesSlides/notesSlide12.xml" ContentType="application/vnd.openxmlformats-officedocument.presentationml.notesSlide+xml"/>
  <Override PartName="/ppt/charts/chart13.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4.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5.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4"/>
  </p:notesMasterIdLst>
  <p:sldIdLst>
    <p:sldId id="256" r:id="rId2"/>
    <p:sldId id="344" r:id="rId3"/>
    <p:sldId id="345" r:id="rId4"/>
    <p:sldId id="346" r:id="rId5"/>
    <p:sldId id="347" r:id="rId6"/>
    <p:sldId id="348" r:id="rId7"/>
    <p:sldId id="349" r:id="rId8"/>
    <p:sldId id="263" r:id="rId9"/>
    <p:sldId id="264" r:id="rId10"/>
    <p:sldId id="304" r:id="rId11"/>
    <p:sldId id="305" r:id="rId12"/>
    <p:sldId id="306" r:id="rId13"/>
    <p:sldId id="285" r:id="rId14"/>
    <p:sldId id="325" r:id="rId15"/>
    <p:sldId id="350" r:id="rId16"/>
    <p:sldId id="327" r:id="rId17"/>
    <p:sldId id="274" r:id="rId18"/>
    <p:sldId id="275" r:id="rId19"/>
    <p:sldId id="351" r:id="rId20"/>
    <p:sldId id="278" r:id="rId21"/>
    <p:sldId id="352" r:id="rId22"/>
    <p:sldId id="353" r:id="rId23"/>
    <p:sldId id="354" r:id="rId24"/>
    <p:sldId id="358" r:id="rId25"/>
    <p:sldId id="361" r:id="rId26"/>
    <p:sldId id="365" r:id="rId27"/>
    <p:sldId id="364" r:id="rId28"/>
    <p:sldId id="363" r:id="rId29"/>
    <p:sldId id="296" r:id="rId30"/>
    <p:sldId id="343" r:id="rId31"/>
    <p:sldId id="322" r:id="rId32"/>
    <p:sldId id="36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37" autoAdjust="0"/>
    <p:restoredTop sz="80466" autoAdjust="0"/>
  </p:normalViewPr>
  <p:slideViewPr>
    <p:cSldViewPr snapToGrid="0">
      <p:cViewPr varScale="1">
        <p:scale>
          <a:sx n="93" d="100"/>
          <a:sy n="93" d="100"/>
        </p:scale>
        <p:origin x="-2304" y="-102"/>
      </p:cViewPr>
      <p:guideLst>
        <p:guide orient="horz" pos="2160"/>
        <p:guide pos="2880"/>
      </p:guideLst>
    </p:cSldViewPr>
  </p:slideViewPr>
  <p:outlineViewPr>
    <p:cViewPr>
      <p:scale>
        <a:sx n="33" d="100"/>
        <a:sy n="33" d="100"/>
      </p:scale>
      <p:origin x="42" y="6792"/>
    </p:cViewPr>
  </p:outlineViewPr>
  <p:notesTextViewPr>
    <p:cViewPr>
      <p:scale>
        <a:sx n="66" d="100"/>
        <a:sy n="66" d="100"/>
      </p:scale>
      <p:origin x="0" y="0"/>
    </p:cViewPr>
  </p:notesText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lrfaust\AppData\Local\Microsoft\Windows\Temporary%20Internet%20Files\Content.Outlook\6CN7CNIU\IP%20-%20Res%20Utilization%20and%20Readmit%20Mar%20-%20November.xlsx" TargetMode="Externa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13.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Documents%20and%20Settings\blsmock\Local%20Settings\Temporary%20Internet%20Files\Content.Outlook\J9TU71TH\Exhibit%20for%20bed%20counts%20(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lrfaust\AppData\Local\Microsoft\Windows\Temporary%20Internet%20Files\Content.Outlook\CW6FVG9M\22127%20Claims%20as%20of%203-17-13%20(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lrfaust\Documents\UMR_CHART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lrfaust\AppData\Local\Microsoft\Windows\Temporary%20Internet%20Files\Content.Outlook\6CN7CNIU\IP%20-%20Res%20Utilization%20and%20Readmit%20Mar%20-%20Novembe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Adult IP Bed Days Per 1,000</a:t>
            </a:r>
          </a:p>
        </c:rich>
      </c:tx>
      <c:layout/>
      <c:overlay val="0"/>
    </c:title>
    <c:autoTitleDeleted val="0"/>
    <c:plotArea>
      <c:layout/>
      <c:lineChart>
        <c:grouping val="standard"/>
        <c:varyColors val="0"/>
        <c:ser>
          <c:idx val="2"/>
          <c:order val="0"/>
          <c:tx>
            <c:strRef>
              <c:f>Data!$A$5</c:f>
              <c:strCache>
                <c:ptCount val="1"/>
                <c:pt idx="0">
                  <c:v>BD/k</c:v>
                </c:pt>
              </c:strCache>
            </c:strRef>
          </c:tx>
          <c:spPr>
            <a:ln w="57150"/>
          </c:spPr>
          <c:marker>
            <c:symbol val="none"/>
          </c:marker>
          <c:cat>
            <c:strRef>
              <c:f>Data!$B$1:$I$2</c:f>
              <c:strCache>
                <c:ptCount val="8"/>
                <c:pt idx="0">
                  <c:v>April</c:v>
                </c:pt>
                <c:pt idx="1">
                  <c:v>May</c:v>
                </c:pt>
                <c:pt idx="2">
                  <c:v>June</c:v>
                </c:pt>
                <c:pt idx="3">
                  <c:v>July</c:v>
                </c:pt>
                <c:pt idx="4">
                  <c:v>Aug</c:v>
                </c:pt>
                <c:pt idx="5">
                  <c:v>Sept</c:v>
                </c:pt>
                <c:pt idx="6">
                  <c:v>Oct</c:v>
                </c:pt>
                <c:pt idx="7">
                  <c:v>Nov</c:v>
                </c:pt>
              </c:strCache>
            </c:strRef>
          </c:cat>
          <c:val>
            <c:numRef>
              <c:f>Data!$B$5:$I$5</c:f>
              <c:numCache>
                <c:formatCode>General</c:formatCode>
                <c:ptCount val="8"/>
                <c:pt idx="0">
                  <c:v>29.02</c:v>
                </c:pt>
                <c:pt idx="1">
                  <c:v>28.07</c:v>
                </c:pt>
                <c:pt idx="2">
                  <c:v>29.02</c:v>
                </c:pt>
                <c:pt idx="3">
                  <c:v>29.41</c:v>
                </c:pt>
                <c:pt idx="4">
                  <c:v>26.77999999999999</c:v>
                </c:pt>
                <c:pt idx="5">
                  <c:v>26.1</c:v>
                </c:pt>
                <c:pt idx="6">
                  <c:v>25.4</c:v>
                </c:pt>
                <c:pt idx="7">
                  <c:v>22.03</c:v>
                </c:pt>
              </c:numCache>
            </c:numRef>
          </c:val>
          <c:smooth val="0"/>
        </c:ser>
        <c:dLbls>
          <c:showLegendKey val="0"/>
          <c:showVal val="0"/>
          <c:showCatName val="0"/>
          <c:showSerName val="0"/>
          <c:showPercent val="0"/>
          <c:showBubbleSize val="0"/>
        </c:dLbls>
        <c:marker val="1"/>
        <c:smooth val="0"/>
        <c:axId val="104210432"/>
        <c:axId val="104211968"/>
      </c:lineChart>
      <c:catAx>
        <c:axId val="104210432"/>
        <c:scaling>
          <c:orientation val="minMax"/>
        </c:scaling>
        <c:delete val="0"/>
        <c:axPos val="b"/>
        <c:majorTickMark val="none"/>
        <c:minorTickMark val="none"/>
        <c:tickLblPos val="nextTo"/>
        <c:crossAx val="104211968"/>
        <c:crosses val="autoZero"/>
        <c:auto val="1"/>
        <c:lblAlgn val="ctr"/>
        <c:lblOffset val="100"/>
        <c:noMultiLvlLbl val="0"/>
      </c:catAx>
      <c:valAx>
        <c:axId val="104211968"/>
        <c:scaling>
          <c:orientation val="minMax"/>
        </c:scaling>
        <c:delete val="0"/>
        <c:axPos val="l"/>
        <c:majorGridlines/>
        <c:title>
          <c:tx>
            <c:rich>
              <a:bodyPr/>
              <a:lstStyle/>
              <a:p>
                <a:pPr>
                  <a:defRPr/>
                </a:pPr>
                <a:r>
                  <a:rPr lang="en-US"/>
                  <a:t>BD/K</a:t>
                </a:r>
              </a:p>
            </c:rich>
          </c:tx>
          <c:layout/>
          <c:overlay val="0"/>
        </c:title>
        <c:numFmt formatCode="General" sourceLinked="1"/>
        <c:majorTickMark val="none"/>
        <c:minorTickMark val="none"/>
        <c:tickLblPos val="nextTo"/>
        <c:crossAx val="104210432"/>
        <c:crosses val="autoZero"/>
        <c:crossBetween val="between"/>
      </c:valAx>
      <c:dTable>
        <c:showHorzBorder val="1"/>
        <c:showVertBorder val="1"/>
        <c:showOutline val="1"/>
        <c:showKeys val="1"/>
      </c:dTable>
    </c:plotArea>
    <c:plotVisOnly val="1"/>
    <c:dispBlanksAs val="gap"/>
    <c:showDLblsOverMax val="0"/>
  </c:chart>
  <c:txPr>
    <a:bodyPr/>
    <a:lstStyle/>
    <a:p>
      <a:pPr>
        <a:defRPr>
          <a:solidFill>
            <a:schemeClr val="tx2">
              <a:lumMod val="50000"/>
            </a:schemeClr>
          </a:solidFill>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Residential Readmits</a:t>
            </a:r>
          </a:p>
        </c:rich>
      </c:tx>
      <c:layout/>
      <c:overlay val="0"/>
    </c:title>
    <c:autoTitleDeleted val="0"/>
    <c:plotArea>
      <c:layout/>
      <c:lineChart>
        <c:grouping val="standard"/>
        <c:varyColors val="0"/>
        <c:ser>
          <c:idx val="0"/>
          <c:order val="0"/>
          <c:tx>
            <c:strRef>
              <c:f>Sheet2!$B$1</c:f>
              <c:strCache>
                <c:ptCount val="1"/>
                <c:pt idx="0">
                  <c:v>Adult</c:v>
                </c:pt>
              </c:strCache>
            </c:strRef>
          </c:tx>
          <c:marker>
            <c:symbol val="none"/>
          </c:marker>
          <c:cat>
            <c:strRef>
              <c:f>Sheet2!$A$2:$A$10</c:f>
              <c:strCache>
                <c:ptCount val="9"/>
                <c:pt idx="0">
                  <c:v>March</c:v>
                </c:pt>
                <c:pt idx="1">
                  <c:v>April</c:v>
                </c:pt>
                <c:pt idx="2">
                  <c:v>May</c:v>
                </c:pt>
                <c:pt idx="3">
                  <c:v>June</c:v>
                </c:pt>
                <c:pt idx="4">
                  <c:v>July</c:v>
                </c:pt>
                <c:pt idx="5">
                  <c:v>Aug</c:v>
                </c:pt>
                <c:pt idx="6">
                  <c:v>Sep</c:v>
                </c:pt>
                <c:pt idx="7">
                  <c:v>Oct</c:v>
                </c:pt>
                <c:pt idx="8">
                  <c:v>Nov</c:v>
                </c:pt>
              </c:strCache>
            </c:strRef>
          </c:cat>
          <c:val>
            <c:numRef>
              <c:f>Sheet2!$B$2:$B$10</c:f>
              <c:numCache>
                <c:formatCode>0%</c:formatCode>
                <c:ptCount val="9"/>
                <c:pt idx="0">
                  <c:v>4.7619047619046999E-2</c:v>
                </c:pt>
                <c:pt idx="1">
                  <c:v>1.3829787234042018E-2</c:v>
                </c:pt>
                <c:pt idx="2">
                  <c:v>2.1505376344085999E-2</c:v>
                </c:pt>
                <c:pt idx="3">
                  <c:v>2.9723991507430006E-2</c:v>
                </c:pt>
                <c:pt idx="4">
                  <c:v>1.1441647597254001E-2</c:v>
                </c:pt>
                <c:pt idx="5">
                  <c:v>4.9212598425196076E-2</c:v>
                </c:pt>
                <c:pt idx="6">
                  <c:v>8.8593576965660271E-3</c:v>
                </c:pt>
                <c:pt idx="7">
                  <c:v>8.2474226804119984E-3</c:v>
                </c:pt>
                <c:pt idx="8">
                  <c:v>3.7926675094810012E-3</c:v>
                </c:pt>
              </c:numCache>
            </c:numRef>
          </c:val>
          <c:smooth val="0"/>
        </c:ser>
        <c:ser>
          <c:idx val="1"/>
          <c:order val="1"/>
          <c:tx>
            <c:strRef>
              <c:f>Sheet2!$C$1</c:f>
              <c:strCache>
                <c:ptCount val="1"/>
                <c:pt idx="0">
                  <c:v>Child</c:v>
                </c:pt>
              </c:strCache>
            </c:strRef>
          </c:tx>
          <c:marker>
            <c:symbol val="none"/>
          </c:marker>
          <c:cat>
            <c:strRef>
              <c:f>Sheet2!$A$2:$A$10</c:f>
              <c:strCache>
                <c:ptCount val="9"/>
                <c:pt idx="0">
                  <c:v>March</c:v>
                </c:pt>
                <c:pt idx="1">
                  <c:v>April</c:v>
                </c:pt>
                <c:pt idx="2">
                  <c:v>May</c:v>
                </c:pt>
                <c:pt idx="3">
                  <c:v>June</c:v>
                </c:pt>
                <c:pt idx="4">
                  <c:v>July</c:v>
                </c:pt>
                <c:pt idx="5">
                  <c:v>Aug</c:v>
                </c:pt>
                <c:pt idx="6">
                  <c:v>Sep</c:v>
                </c:pt>
                <c:pt idx="7">
                  <c:v>Oct</c:v>
                </c:pt>
                <c:pt idx="8">
                  <c:v>Nov</c:v>
                </c:pt>
              </c:strCache>
            </c:strRef>
          </c:cat>
          <c:val>
            <c:numRef>
              <c:f>Sheet2!$C$2:$C$10</c:f>
              <c:numCache>
                <c:formatCode>0%</c:formatCode>
                <c:ptCount val="9"/>
                <c:pt idx="0">
                  <c:v>4.0816326530612061E-2</c:v>
                </c:pt>
                <c:pt idx="1">
                  <c:v>3.2608695652173059E-2</c:v>
                </c:pt>
                <c:pt idx="2">
                  <c:v>3.3333333333333E-2</c:v>
                </c:pt>
                <c:pt idx="3">
                  <c:v>4.9382716049382103E-2</c:v>
                </c:pt>
                <c:pt idx="4">
                  <c:v>0</c:v>
                </c:pt>
                <c:pt idx="5">
                  <c:v>0.114583333333333</c:v>
                </c:pt>
                <c:pt idx="6">
                  <c:v>1.4492753623188005E-2</c:v>
                </c:pt>
                <c:pt idx="7">
                  <c:v>8.6956521739130124E-3</c:v>
                </c:pt>
                <c:pt idx="8">
                  <c:v>8.3333333333330123E-3</c:v>
                </c:pt>
              </c:numCache>
            </c:numRef>
          </c:val>
          <c:smooth val="0"/>
        </c:ser>
        <c:ser>
          <c:idx val="2"/>
          <c:order val="2"/>
          <c:tx>
            <c:strRef>
              <c:f>Sheet2!$D$1</c:f>
              <c:strCache>
                <c:ptCount val="1"/>
                <c:pt idx="0">
                  <c:v>Combined</c:v>
                </c:pt>
              </c:strCache>
            </c:strRef>
          </c:tx>
          <c:marker>
            <c:symbol val="none"/>
          </c:marker>
          <c:cat>
            <c:strRef>
              <c:f>Sheet2!$A$2:$A$10</c:f>
              <c:strCache>
                <c:ptCount val="9"/>
                <c:pt idx="0">
                  <c:v>March</c:v>
                </c:pt>
                <c:pt idx="1">
                  <c:v>April</c:v>
                </c:pt>
                <c:pt idx="2">
                  <c:v>May</c:v>
                </c:pt>
                <c:pt idx="3">
                  <c:v>June</c:v>
                </c:pt>
                <c:pt idx="4">
                  <c:v>July</c:v>
                </c:pt>
                <c:pt idx="5">
                  <c:v>Aug</c:v>
                </c:pt>
                <c:pt idx="6">
                  <c:v>Sep</c:v>
                </c:pt>
                <c:pt idx="7">
                  <c:v>Oct</c:v>
                </c:pt>
                <c:pt idx="8">
                  <c:v>Nov</c:v>
                </c:pt>
              </c:strCache>
            </c:strRef>
          </c:cat>
          <c:val>
            <c:numRef>
              <c:f>Sheet2!$D$2:$D$10</c:f>
              <c:numCache>
                <c:formatCode>0%</c:formatCode>
                <c:ptCount val="9"/>
                <c:pt idx="0">
                  <c:v>4.7058823529411049E-2</c:v>
                </c:pt>
                <c:pt idx="1">
                  <c:v>1.5503875968992029E-2</c:v>
                </c:pt>
                <c:pt idx="2">
                  <c:v>2.2549019607843029E-2</c:v>
                </c:pt>
                <c:pt idx="3">
                  <c:v>3.1280547409579085E-2</c:v>
                </c:pt>
                <c:pt idx="4">
                  <c:v>1.0449320794148013E-2</c:v>
                </c:pt>
                <c:pt idx="5">
                  <c:v>5.4856115107913057E-2</c:v>
                </c:pt>
                <c:pt idx="6">
                  <c:v>9.2592592592590211E-3</c:v>
                </c:pt>
                <c:pt idx="7">
                  <c:v>8.2949308755760048E-3</c:v>
                </c:pt>
                <c:pt idx="8">
                  <c:v>4.3907793633360002E-3</c:v>
                </c:pt>
              </c:numCache>
            </c:numRef>
          </c:val>
          <c:smooth val="0"/>
        </c:ser>
        <c:dLbls>
          <c:showLegendKey val="0"/>
          <c:showVal val="0"/>
          <c:showCatName val="0"/>
          <c:showSerName val="0"/>
          <c:showPercent val="0"/>
          <c:showBubbleSize val="0"/>
        </c:dLbls>
        <c:marker val="1"/>
        <c:smooth val="0"/>
        <c:axId val="104630912"/>
        <c:axId val="104636800"/>
      </c:lineChart>
      <c:catAx>
        <c:axId val="104630912"/>
        <c:scaling>
          <c:orientation val="minMax"/>
        </c:scaling>
        <c:delete val="0"/>
        <c:axPos val="b"/>
        <c:numFmt formatCode="mmm\-yy" sourceLinked="1"/>
        <c:majorTickMark val="none"/>
        <c:minorTickMark val="none"/>
        <c:tickLblPos val="nextTo"/>
        <c:crossAx val="104636800"/>
        <c:crosses val="autoZero"/>
        <c:auto val="1"/>
        <c:lblAlgn val="ctr"/>
        <c:lblOffset val="100"/>
        <c:noMultiLvlLbl val="0"/>
      </c:catAx>
      <c:valAx>
        <c:axId val="104636800"/>
        <c:scaling>
          <c:orientation val="minMax"/>
        </c:scaling>
        <c:delete val="0"/>
        <c:axPos val="l"/>
        <c:majorGridlines/>
        <c:numFmt formatCode="0%" sourceLinked="1"/>
        <c:majorTickMark val="none"/>
        <c:minorTickMark val="none"/>
        <c:tickLblPos val="nextTo"/>
        <c:crossAx val="104630912"/>
        <c:crosses val="autoZero"/>
        <c:crossBetween val="between"/>
      </c:valAx>
      <c:dTable>
        <c:showHorzBorder val="1"/>
        <c:showVertBorder val="1"/>
        <c:showOutline val="1"/>
        <c:showKeys val="1"/>
      </c:dTable>
    </c:plotArea>
    <c:plotVisOnly val="1"/>
    <c:dispBlanksAs val="gap"/>
    <c:showDLblsOverMax val="0"/>
  </c:chart>
  <c:txPr>
    <a:bodyPr/>
    <a:lstStyle/>
    <a:p>
      <a:pPr>
        <a:defRPr sz="1800">
          <a:solidFill>
            <a:schemeClr val="tx2">
              <a:lumMod val="50000"/>
            </a:schemeClr>
          </a:solidFill>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dirty="0" smtClean="0"/>
              <a:t>ACT (Adults) </a:t>
            </a:r>
            <a:endParaRPr lang="en-US" dirty="0"/>
          </a:p>
        </c:rich>
      </c:tx>
      <c:layout/>
      <c:overlay val="0"/>
    </c:title>
    <c:autoTitleDeleted val="0"/>
    <c:plotArea>
      <c:layout/>
      <c:lineChart>
        <c:grouping val="standard"/>
        <c:varyColors val="0"/>
        <c:ser>
          <c:idx val="0"/>
          <c:order val="0"/>
          <c:tx>
            <c:strRef>
              <c:f>Sheet1!$B$1</c:f>
              <c:strCache>
                <c:ptCount val="1"/>
                <c:pt idx="0">
                  <c:v>Medicaid Adult</c:v>
                </c:pt>
              </c:strCache>
            </c:strRef>
          </c:tx>
          <c:marker>
            <c:symbol val="none"/>
          </c:marker>
          <c:cat>
            <c:numRef>
              <c:f>Sheet1!$A$2:$A$14</c:f>
              <c:numCache>
                <c:formatCode>mmm\-yy</c:formatCode>
                <c:ptCount val="13"/>
                <c:pt idx="0">
                  <c:v>40969</c:v>
                </c:pt>
                <c:pt idx="1">
                  <c:v>41000</c:v>
                </c:pt>
                <c:pt idx="2">
                  <c:v>41030</c:v>
                </c:pt>
                <c:pt idx="3">
                  <c:v>41061</c:v>
                </c:pt>
                <c:pt idx="4">
                  <c:v>41091</c:v>
                </c:pt>
                <c:pt idx="5">
                  <c:v>41122</c:v>
                </c:pt>
                <c:pt idx="6">
                  <c:v>41153</c:v>
                </c:pt>
                <c:pt idx="7">
                  <c:v>41183</c:v>
                </c:pt>
                <c:pt idx="8">
                  <c:v>41214</c:v>
                </c:pt>
                <c:pt idx="9">
                  <c:v>41244</c:v>
                </c:pt>
                <c:pt idx="10">
                  <c:v>41275</c:v>
                </c:pt>
                <c:pt idx="11">
                  <c:v>41306</c:v>
                </c:pt>
                <c:pt idx="12">
                  <c:v>41334</c:v>
                </c:pt>
              </c:numCache>
            </c:numRef>
          </c:cat>
          <c:val>
            <c:numRef>
              <c:f>Sheet1!$B$2:$B$14</c:f>
              <c:numCache>
                <c:formatCode>General</c:formatCode>
                <c:ptCount val="13"/>
                <c:pt idx="0">
                  <c:v>0.68</c:v>
                </c:pt>
                <c:pt idx="1">
                  <c:v>1.1599999999999968</c:v>
                </c:pt>
                <c:pt idx="2">
                  <c:v>2.04</c:v>
                </c:pt>
                <c:pt idx="3">
                  <c:v>2.2000000000000002</c:v>
                </c:pt>
                <c:pt idx="4">
                  <c:v>2.3199999999999967</c:v>
                </c:pt>
                <c:pt idx="5">
                  <c:v>2.4299999999999997</c:v>
                </c:pt>
                <c:pt idx="6">
                  <c:v>2.54</c:v>
                </c:pt>
                <c:pt idx="7">
                  <c:v>2.67</c:v>
                </c:pt>
                <c:pt idx="8">
                  <c:v>2.74</c:v>
                </c:pt>
                <c:pt idx="9">
                  <c:v>2.8</c:v>
                </c:pt>
                <c:pt idx="10">
                  <c:v>2.94</c:v>
                </c:pt>
                <c:pt idx="11">
                  <c:v>2.9899999999999998</c:v>
                </c:pt>
                <c:pt idx="12">
                  <c:v>3</c:v>
                </c:pt>
              </c:numCache>
            </c:numRef>
          </c:val>
          <c:smooth val="0"/>
        </c:ser>
        <c:dLbls>
          <c:showLegendKey val="0"/>
          <c:showVal val="0"/>
          <c:showCatName val="0"/>
          <c:showSerName val="0"/>
          <c:showPercent val="0"/>
          <c:showBubbleSize val="0"/>
        </c:dLbls>
        <c:marker val="1"/>
        <c:smooth val="0"/>
        <c:axId val="104668544"/>
        <c:axId val="104674432"/>
      </c:lineChart>
      <c:dateAx>
        <c:axId val="104668544"/>
        <c:scaling>
          <c:orientation val="minMax"/>
        </c:scaling>
        <c:delete val="0"/>
        <c:axPos val="b"/>
        <c:numFmt formatCode="mmm\-yy" sourceLinked="1"/>
        <c:majorTickMark val="none"/>
        <c:minorTickMark val="none"/>
        <c:tickLblPos val="nextTo"/>
        <c:crossAx val="104674432"/>
        <c:crosses val="autoZero"/>
        <c:auto val="1"/>
        <c:lblOffset val="100"/>
        <c:baseTimeUnit val="months"/>
      </c:dateAx>
      <c:valAx>
        <c:axId val="104674432"/>
        <c:scaling>
          <c:orientation val="minMax"/>
          <c:max val="3"/>
        </c:scaling>
        <c:delete val="0"/>
        <c:axPos val="l"/>
        <c:majorGridlines/>
        <c:title>
          <c:tx>
            <c:rich>
              <a:bodyPr/>
              <a:lstStyle/>
              <a:p>
                <a:pPr>
                  <a:defRPr/>
                </a:pPr>
                <a:r>
                  <a:rPr lang="en-US"/>
                  <a:t>Members/k receiving ACT</a:t>
                </a:r>
              </a:p>
            </c:rich>
          </c:tx>
          <c:layout/>
          <c:overlay val="0"/>
        </c:title>
        <c:numFmt formatCode="General" sourceLinked="1"/>
        <c:majorTickMark val="none"/>
        <c:minorTickMark val="none"/>
        <c:tickLblPos val="nextTo"/>
        <c:crossAx val="104668544"/>
        <c:crosses val="autoZero"/>
        <c:crossBetween val="between"/>
      </c:valAx>
    </c:plotArea>
    <c:legend>
      <c:legendPos val="r"/>
      <c:layout/>
      <c:overlay val="0"/>
    </c:legend>
    <c:plotVisOnly val="1"/>
    <c:dispBlanksAs val="gap"/>
    <c:showDLblsOverMax val="0"/>
  </c:chart>
  <c:txPr>
    <a:bodyPr/>
    <a:lstStyle/>
    <a:p>
      <a:pPr>
        <a:defRPr sz="1800">
          <a:solidFill>
            <a:schemeClr val="tx1">
              <a:lumMod val="50000"/>
            </a:schemeClr>
          </a:solidFill>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0"/>
          <c:order val="0"/>
          <c:tx>
            <c:strRef>
              <c:f>Sheet1!$B$1</c:f>
              <c:strCache>
                <c:ptCount val="1"/>
                <c:pt idx="0">
                  <c:v>MST</c:v>
                </c:pt>
              </c:strCache>
            </c:strRef>
          </c:tx>
          <c:marker>
            <c:symbol val="none"/>
          </c:marker>
          <c:cat>
            <c:numRef>
              <c:f>Sheet1!$A$2:$A$14</c:f>
              <c:numCache>
                <c:formatCode>mmm\-yy</c:formatCode>
                <c:ptCount val="13"/>
                <c:pt idx="0">
                  <c:v>40969</c:v>
                </c:pt>
                <c:pt idx="1">
                  <c:v>41000</c:v>
                </c:pt>
                <c:pt idx="2">
                  <c:v>41030</c:v>
                </c:pt>
                <c:pt idx="3">
                  <c:v>41061</c:v>
                </c:pt>
                <c:pt idx="4">
                  <c:v>41091</c:v>
                </c:pt>
                <c:pt idx="5">
                  <c:v>41122</c:v>
                </c:pt>
                <c:pt idx="6">
                  <c:v>41153</c:v>
                </c:pt>
                <c:pt idx="7">
                  <c:v>41183</c:v>
                </c:pt>
                <c:pt idx="8">
                  <c:v>41214</c:v>
                </c:pt>
                <c:pt idx="9">
                  <c:v>41244</c:v>
                </c:pt>
                <c:pt idx="10">
                  <c:v>41275</c:v>
                </c:pt>
                <c:pt idx="11">
                  <c:v>41306</c:v>
                </c:pt>
                <c:pt idx="12">
                  <c:v>41334</c:v>
                </c:pt>
              </c:numCache>
            </c:numRef>
          </c:cat>
          <c:val>
            <c:numRef>
              <c:f>Sheet1!$B$2:$B$14</c:f>
              <c:numCache>
                <c:formatCode>General</c:formatCode>
                <c:ptCount val="13"/>
                <c:pt idx="0">
                  <c:v>0.21000000000000021</c:v>
                </c:pt>
                <c:pt idx="1">
                  <c:v>0.43000000000000038</c:v>
                </c:pt>
                <c:pt idx="2">
                  <c:v>0.63000000000000156</c:v>
                </c:pt>
                <c:pt idx="3">
                  <c:v>0.82000000000000062</c:v>
                </c:pt>
                <c:pt idx="4">
                  <c:v>1.02</c:v>
                </c:pt>
                <c:pt idx="5">
                  <c:v>1.2</c:v>
                </c:pt>
                <c:pt idx="6">
                  <c:v>1.37</c:v>
                </c:pt>
                <c:pt idx="7">
                  <c:v>1.6</c:v>
                </c:pt>
                <c:pt idx="8">
                  <c:v>1.7</c:v>
                </c:pt>
                <c:pt idx="9">
                  <c:v>1.84</c:v>
                </c:pt>
                <c:pt idx="10">
                  <c:v>2.02</c:v>
                </c:pt>
                <c:pt idx="11">
                  <c:v>2.14</c:v>
                </c:pt>
                <c:pt idx="12">
                  <c:v>2.16</c:v>
                </c:pt>
              </c:numCache>
            </c:numRef>
          </c:val>
          <c:smooth val="0"/>
        </c:ser>
        <c:ser>
          <c:idx val="1"/>
          <c:order val="1"/>
          <c:tx>
            <c:strRef>
              <c:f>Sheet1!$C$1</c:f>
              <c:strCache>
                <c:ptCount val="1"/>
                <c:pt idx="0">
                  <c:v>Homebuilders</c:v>
                </c:pt>
              </c:strCache>
            </c:strRef>
          </c:tx>
          <c:marker>
            <c:symbol val="none"/>
          </c:marker>
          <c:cat>
            <c:numRef>
              <c:f>Sheet1!$A$2:$A$14</c:f>
              <c:numCache>
                <c:formatCode>mmm\-yy</c:formatCode>
                <c:ptCount val="13"/>
                <c:pt idx="0">
                  <c:v>40969</c:v>
                </c:pt>
                <c:pt idx="1">
                  <c:v>41000</c:v>
                </c:pt>
                <c:pt idx="2">
                  <c:v>41030</c:v>
                </c:pt>
                <c:pt idx="3">
                  <c:v>41061</c:v>
                </c:pt>
                <c:pt idx="4">
                  <c:v>41091</c:v>
                </c:pt>
                <c:pt idx="5">
                  <c:v>41122</c:v>
                </c:pt>
                <c:pt idx="6">
                  <c:v>41153</c:v>
                </c:pt>
                <c:pt idx="7">
                  <c:v>41183</c:v>
                </c:pt>
                <c:pt idx="8">
                  <c:v>41214</c:v>
                </c:pt>
                <c:pt idx="9">
                  <c:v>41244</c:v>
                </c:pt>
                <c:pt idx="10">
                  <c:v>41275</c:v>
                </c:pt>
                <c:pt idx="11">
                  <c:v>41306</c:v>
                </c:pt>
                <c:pt idx="12">
                  <c:v>41334</c:v>
                </c:pt>
              </c:numCache>
            </c:numRef>
          </c:cat>
          <c:val>
            <c:numRef>
              <c:f>Sheet1!$C$2:$C$14</c:f>
              <c:numCache>
                <c:formatCode>General</c:formatCode>
                <c:ptCount val="13"/>
                <c:pt idx="0">
                  <c:v>1.0000000000000005E-2</c:v>
                </c:pt>
                <c:pt idx="1">
                  <c:v>1.0000000000000005E-2</c:v>
                </c:pt>
                <c:pt idx="2">
                  <c:v>1.0000000000000005E-2</c:v>
                </c:pt>
                <c:pt idx="3">
                  <c:v>2.0000000000000011E-2</c:v>
                </c:pt>
                <c:pt idx="4">
                  <c:v>0.05</c:v>
                </c:pt>
                <c:pt idx="5">
                  <c:v>7.0000000000000021E-2</c:v>
                </c:pt>
                <c:pt idx="6">
                  <c:v>9.0000000000000024E-2</c:v>
                </c:pt>
                <c:pt idx="7">
                  <c:v>0.12000000000000002</c:v>
                </c:pt>
                <c:pt idx="8">
                  <c:v>0.14000000000000001</c:v>
                </c:pt>
                <c:pt idx="9">
                  <c:v>0.16</c:v>
                </c:pt>
                <c:pt idx="10">
                  <c:v>0.19</c:v>
                </c:pt>
                <c:pt idx="11">
                  <c:v>0.22</c:v>
                </c:pt>
                <c:pt idx="12">
                  <c:v>0.22</c:v>
                </c:pt>
              </c:numCache>
            </c:numRef>
          </c:val>
          <c:smooth val="0"/>
        </c:ser>
        <c:ser>
          <c:idx val="2"/>
          <c:order val="2"/>
          <c:tx>
            <c:strRef>
              <c:f>Sheet1!$D$1</c:f>
              <c:strCache>
                <c:ptCount val="1"/>
                <c:pt idx="0">
                  <c:v>FFT</c:v>
                </c:pt>
              </c:strCache>
            </c:strRef>
          </c:tx>
          <c:marker>
            <c:symbol val="none"/>
          </c:marker>
          <c:cat>
            <c:numRef>
              <c:f>Sheet1!$A$2:$A$14</c:f>
              <c:numCache>
                <c:formatCode>mmm\-yy</c:formatCode>
                <c:ptCount val="13"/>
                <c:pt idx="0">
                  <c:v>40969</c:v>
                </c:pt>
                <c:pt idx="1">
                  <c:v>41000</c:v>
                </c:pt>
                <c:pt idx="2">
                  <c:v>41030</c:v>
                </c:pt>
                <c:pt idx="3">
                  <c:v>41061</c:v>
                </c:pt>
                <c:pt idx="4">
                  <c:v>41091</c:v>
                </c:pt>
                <c:pt idx="5">
                  <c:v>41122</c:v>
                </c:pt>
                <c:pt idx="6">
                  <c:v>41153</c:v>
                </c:pt>
                <c:pt idx="7">
                  <c:v>41183</c:v>
                </c:pt>
                <c:pt idx="8">
                  <c:v>41214</c:v>
                </c:pt>
                <c:pt idx="9">
                  <c:v>41244</c:v>
                </c:pt>
                <c:pt idx="10">
                  <c:v>41275</c:v>
                </c:pt>
                <c:pt idx="11">
                  <c:v>41306</c:v>
                </c:pt>
                <c:pt idx="12">
                  <c:v>41334</c:v>
                </c:pt>
              </c:numCache>
            </c:numRef>
          </c:cat>
          <c:val>
            <c:numRef>
              <c:f>Sheet1!$D$2:$D$14</c:f>
              <c:numCache>
                <c:formatCode>General</c:formatCode>
                <c:ptCount val="13"/>
                <c:pt idx="0">
                  <c:v>1.0000000000000005E-2</c:v>
                </c:pt>
                <c:pt idx="1">
                  <c:v>1.0000000000000005E-2</c:v>
                </c:pt>
                <c:pt idx="2">
                  <c:v>2.0000000000000011E-2</c:v>
                </c:pt>
                <c:pt idx="3">
                  <c:v>4.0000000000000022E-2</c:v>
                </c:pt>
                <c:pt idx="4">
                  <c:v>6.0000000000000032E-2</c:v>
                </c:pt>
                <c:pt idx="5">
                  <c:v>7.0000000000000021E-2</c:v>
                </c:pt>
                <c:pt idx="6">
                  <c:v>0.11</c:v>
                </c:pt>
                <c:pt idx="7">
                  <c:v>0.16</c:v>
                </c:pt>
                <c:pt idx="8">
                  <c:v>0.19</c:v>
                </c:pt>
                <c:pt idx="9">
                  <c:v>0.23</c:v>
                </c:pt>
                <c:pt idx="10">
                  <c:v>0.28000000000000008</c:v>
                </c:pt>
                <c:pt idx="11">
                  <c:v>0.30000000000000032</c:v>
                </c:pt>
                <c:pt idx="12">
                  <c:v>0.30000000000000032</c:v>
                </c:pt>
              </c:numCache>
            </c:numRef>
          </c:val>
          <c:smooth val="0"/>
        </c:ser>
        <c:dLbls>
          <c:showLegendKey val="0"/>
          <c:showVal val="0"/>
          <c:showCatName val="0"/>
          <c:showSerName val="0"/>
          <c:showPercent val="0"/>
          <c:showBubbleSize val="0"/>
        </c:dLbls>
        <c:marker val="1"/>
        <c:smooth val="0"/>
        <c:axId val="104705024"/>
        <c:axId val="104719104"/>
      </c:lineChart>
      <c:dateAx>
        <c:axId val="104705024"/>
        <c:scaling>
          <c:orientation val="minMax"/>
        </c:scaling>
        <c:delete val="0"/>
        <c:axPos val="b"/>
        <c:numFmt formatCode="mmm\-yy" sourceLinked="1"/>
        <c:majorTickMark val="none"/>
        <c:minorTickMark val="none"/>
        <c:tickLblPos val="nextTo"/>
        <c:crossAx val="104719104"/>
        <c:crosses val="autoZero"/>
        <c:auto val="1"/>
        <c:lblOffset val="100"/>
        <c:baseTimeUnit val="months"/>
      </c:dateAx>
      <c:valAx>
        <c:axId val="104719104"/>
        <c:scaling>
          <c:orientation val="minMax"/>
        </c:scaling>
        <c:delete val="0"/>
        <c:axPos val="l"/>
        <c:majorGridlines/>
        <c:title>
          <c:tx>
            <c:rich>
              <a:bodyPr/>
              <a:lstStyle/>
              <a:p>
                <a:pPr>
                  <a:defRPr/>
                </a:pPr>
                <a:r>
                  <a:rPr lang="en-US"/>
                  <a:t>Members/k  in service</a:t>
                </a:r>
              </a:p>
            </c:rich>
          </c:tx>
          <c:layout>
            <c:manualLayout>
              <c:xMode val="edge"/>
              <c:yMode val="edge"/>
              <c:x val="1.1225442861715961E-2"/>
              <c:y val="6.6898773689251706E-2"/>
            </c:manualLayout>
          </c:layout>
          <c:overlay val="0"/>
        </c:title>
        <c:numFmt formatCode="General" sourceLinked="1"/>
        <c:majorTickMark val="none"/>
        <c:minorTickMark val="none"/>
        <c:tickLblPos val="nextTo"/>
        <c:crossAx val="104705024"/>
        <c:crosses val="autoZero"/>
        <c:crossBetween val="between"/>
      </c:valAx>
    </c:plotArea>
    <c:legend>
      <c:legendPos val="r"/>
      <c:layout/>
      <c:overlay val="0"/>
    </c:legend>
    <c:plotVisOnly val="1"/>
    <c:dispBlanksAs val="gap"/>
    <c:showDLblsOverMax val="0"/>
  </c:chart>
  <c:txPr>
    <a:bodyPr/>
    <a:lstStyle/>
    <a:p>
      <a:pPr>
        <a:defRPr sz="1800">
          <a:solidFill>
            <a:schemeClr val="tx1">
              <a:lumMod val="50000"/>
            </a:schemeClr>
          </a:solidFill>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Highest Utilizers</a:t>
            </a:r>
          </a:p>
        </c:rich>
      </c:tx>
      <c:layout/>
      <c:overlay val="0"/>
    </c:title>
    <c:autoTitleDeleted val="0"/>
    <c:plotArea>
      <c:layout>
        <c:manualLayout>
          <c:layoutTarget val="inner"/>
          <c:xMode val="edge"/>
          <c:yMode val="edge"/>
          <c:x val="8.8865376976393115E-2"/>
          <c:y val="0.15287033262531571"/>
          <c:w val="0.69544902475425852"/>
          <c:h val="0.68340457442819724"/>
        </c:manualLayout>
      </c:layout>
      <c:barChart>
        <c:barDir val="col"/>
        <c:grouping val="clustered"/>
        <c:varyColors val="0"/>
        <c:ser>
          <c:idx val="0"/>
          <c:order val="0"/>
          <c:tx>
            <c:strRef>
              <c:f>Sheet10!$A$1</c:f>
              <c:strCache>
                <c:ptCount val="1"/>
                <c:pt idx="0">
                  <c:v>TOTAL READMITS  BEFORE 09-01-12</c:v>
                </c:pt>
              </c:strCache>
            </c:strRef>
          </c:tx>
          <c:spPr>
            <a:solidFill>
              <a:schemeClr val="accent3"/>
            </a:solidFill>
          </c:spPr>
          <c:invertIfNegative val="0"/>
          <c:val>
            <c:numRef>
              <c:f>Sheet10!$A$2:$A$33</c:f>
              <c:numCache>
                <c:formatCode>0</c:formatCode>
                <c:ptCount val="32"/>
                <c:pt idx="0">
                  <c:v>16</c:v>
                </c:pt>
                <c:pt idx="1">
                  <c:v>14</c:v>
                </c:pt>
                <c:pt idx="2">
                  <c:v>6</c:v>
                </c:pt>
                <c:pt idx="3">
                  <c:v>5</c:v>
                </c:pt>
                <c:pt idx="4">
                  <c:v>6</c:v>
                </c:pt>
                <c:pt idx="5">
                  <c:v>11</c:v>
                </c:pt>
                <c:pt idx="6">
                  <c:v>8</c:v>
                </c:pt>
                <c:pt idx="7">
                  <c:v>9</c:v>
                </c:pt>
                <c:pt idx="8">
                  <c:v>5</c:v>
                </c:pt>
                <c:pt idx="9">
                  <c:v>7</c:v>
                </c:pt>
                <c:pt idx="10">
                  <c:v>5</c:v>
                </c:pt>
                <c:pt idx="11">
                  <c:v>7</c:v>
                </c:pt>
                <c:pt idx="12">
                  <c:v>4</c:v>
                </c:pt>
                <c:pt idx="13">
                  <c:v>9</c:v>
                </c:pt>
                <c:pt idx="14">
                  <c:v>5</c:v>
                </c:pt>
                <c:pt idx="15">
                  <c:v>4</c:v>
                </c:pt>
                <c:pt idx="16">
                  <c:v>10</c:v>
                </c:pt>
                <c:pt idx="17">
                  <c:v>6</c:v>
                </c:pt>
                <c:pt idx="18">
                  <c:v>5</c:v>
                </c:pt>
                <c:pt idx="19">
                  <c:v>9</c:v>
                </c:pt>
                <c:pt idx="20">
                  <c:v>5</c:v>
                </c:pt>
                <c:pt idx="21">
                  <c:v>5</c:v>
                </c:pt>
                <c:pt idx="22">
                  <c:v>9</c:v>
                </c:pt>
                <c:pt idx="23">
                  <c:v>6</c:v>
                </c:pt>
                <c:pt idx="24">
                  <c:v>9</c:v>
                </c:pt>
                <c:pt idx="25">
                  <c:v>4</c:v>
                </c:pt>
                <c:pt idx="26">
                  <c:v>7</c:v>
                </c:pt>
                <c:pt idx="27">
                  <c:v>11</c:v>
                </c:pt>
                <c:pt idx="28">
                  <c:v>7</c:v>
                </c:pt>
                <c:pt idx="29">
                  <c:v>4</c:v>
                </c:pt>
                <c:pt idx="30">
                  <c:v>8</c:v>
                </c:pt>
                <c:pt idx="31">
                  <c:v>8</c:v>
                </c:pt>
              </c:numCache>
            </c:numRef>
          </c:val>
        </c:ser>
        <c:ser>
          <c:idx val="1"/>
          <c:order val="1"/>
          <c:tx>
            <c:strRef>
              <c:f>Sheet10!$B$1</c:f>
              <c:strCache>
                <c:ptCount val="1"/>
                <c:pt idx="0">
                  <c:v>TOTAL READMITS  AFTER 09-01-12</c:v>
                </c:pt>
              </c:strCache>
            </c:strRef>
          </c:tx>
          <c:spPr>
            <a:solidFill>
              <a:schemeClr val="accent1"/>
            </a:solidFill>
          </c:spPr>
          <c:invertIfNegative val="0"/>
          <c:val>
            <c:numRef>
              <c:f>Sheet10!$B$2:$B$33</c:f>
              <c:numCache>
                <c:formatCode>0</c:formatCode>
                <c:ptCount val="32"/>
                <c:pt idx="0">
                  <c:v>6</c:v>
                </c:pt>
                <c:pt idx="1">
                  <c:v>5</c:v>
                </c:pt>
                <c:pt idx="2">
                  <c:v>5</c:v>
                </c:pt>
                <c:pt idx="3">
                  <c:v>4</c:v>
                </c:pt>
                <c:pt idx="4">
                  <c:v>4</c:v>
                </c:pt>
                <c:pt idx="5">
                  <c:v>4</c:v>
                </c:pt>
                <c:pt idx="6">
                  <c:v>3</c:v>
                </c:pt>
                <c:pt idx="7">
                  <c:v>3</c:v>
                </c:pt>
                <c:pt idx="8">
                  <c:v>3</c:v>
                </c:pt>
                <c:pt idx="9">
                  <c:v>3</c:v>
                </c:pt>
                <c:pt idx="10">
                  <c:v>2</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numCache>
            </c:numRef>
          </c:val>
        </c:ser>
        <c:dLbls>
          <c:showLegendKey val="0"/>
          <c:showVal val="0"/>
          <c:showCatName val="0"/>
          <c:showSerName val="0"/>
          <c:showPercent val="0"/>
          <c:showBubbleSize val="0"/>
        </c:dLbls>
        <c:gapWidth val="150"/>
        <c:axId val="104283520"/>
        <c:axId val="104412672"/>
      </c:barChart>
      <c:catAx>
        <c:axId val="104283520"/>
        <c:scaling>
          <c:orientation val="minMax"/>
        </c:scaling>
        <c:delete val="0"/>
        <c:axPos val="b"/>
        <c:title>
          <c:tx>
            <c:rich>
              <a:bodyPr/>
              <a:lstStyle/>
              <a:p>
                <a:pPr>
                  <a:defRPr/>
                </a:pPr>
                <a:r>
                  <a:rPr lang="en-US" sz="1200" dirty="0"/>
                  <a:t>Top 32 Highest Utilizing Members</a:t>
                </a:r>
              </a:p>
            </c:rich>
          </c:tx>
          <c:layout/>
          <c:overlay val="0"/>
        </c:title>
        <c:majorTickMark val="none"/>
        <c:minorTickMark val="none"/>
        <c:tickLblPos val="nextTo"/>
        <c:crossAx val="104412672"/>
        <c:crosses val="autoZero"/>
        <c:auto val="1"/>
        <c:lblAlgn val="ctr"/>
        <c:lblOffset val="100"/>
        <c:noMultiLvlLbl val="0"/>
      </c:catAx>
      <c:valAx>
        <c:axId val="104412672"/>
        <c:scaling>
          <c:orientation val="minMax"/>
        </c:scaling>
        <c:delete val="0"/>
        <c:axPos val="l"/>
        <c:majorGridlines/>
        <c:title>
          <c:tx>
            <c:rich>
              <a:bodyPr/>
              <a:lstStyle/>
              <a:p>
                <a:pPr>
                  <a:defRPr/>
                </a:pPr>
                <a:r>
                  <a:rPr lang="en-US" sz="1200" dirty="0"/>
                  <a:t>Number of Readmits</a:t>
                </a:r>
              </a:p>
            </c:rich>
          </c:tx>
          <c:layout/>
          <c:overlay val="0"/>
        </c:title>
        <c:numFmt formatCode="0" sourceLinked="1"/>
        <c:majorTickMark val="out"/>
        <c:minorTickMark val="none"/>
        <c:tickLblPos val="nextTo"/>
        <c:crossAx val="104283520"/>
        <c:crosses val="autoZero"/>
        <c:crossBetween val="between"/>
      </c:valAx>
    </c:plotArea>
    <c:legend>
      <c:legendPos val="r"/>
      <c:layout>
        <c:manualLayout>
          <c:xMode val="edge"/>
          <c:yMode val="edge"/>
          <c:x val="0.81787925024223462"/>
          <c:y val="0.28691420297014553"/>
          <c:w val="0.17080533250175439"/>
          <c:h val="0.2852972172143835"/>
        </c:manualLayout>
      </c:layout>
      <c:overlay val="0"/>
      <c:txPr>
        <a:bodyPr/>
        <a:lstStyle/>
        <a:p>
          <a:pPr>
            <a:defRPr sz="1200"/>
          </a:pPr>
          <a:endParaRPr lang="en-US"/>
        </a:p>
      </c:txPr>
    </c:legend>
    <c:plotVisOnly val="1"/>
    <c:dispBlanksAs val="gap"/>
    <c:showDLblsOverMax val="0"/>
  </c:chart>
  <c:txPr>
    <a:bodyPr/>
    <a:lstStyle/>
    <a:p>
      <a:pPr>
        <a:defRPr sz="1800">
          <a:solidFill>
            <a:schemeClr val="tx2">
              <a:lumMod val="50000"/>
            </a:schemeClr>
          </a:solidFill>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1"/>
    </mc:Choice>
    <mc:Fallback>
      <c:style val="21"/>
    </mc:Fallback>
  </mc:AlternateContent>
  <c:chart>
    <c:autoTitleDeleted val="0"/>
    <c:view3D>
      <c:rotX val="15"/>
      <c:rotY val="20"/>
      <c:rAngAx val="0"/>
      <c:perspective val="30"/>
    </c:view3D>
    <c:floor>
      <c:thickness val="0"/>
    </c:floor>
    <c:sideWall>
      <c:thickness val="0"/>
    </c:sideWall>
    <c:backWall>
      <c:thickness val="0"/>
    </c:backWall>
    <c:plotArea>
      <c:layout/>
      <c:bar3DChart>
        <c:barDir val="col"/>
        <c:grouping val="clustered"/>
        <c:varyColors val="0"/>
        <c:ser>
          <c:idx val="0"/>
          <c:order val="0"/>
          <c:invertIfNegative val="0"/>
          <c:dLbls>
            <c:dLbl>
              <c:idx val="0"/>
              <c:layout>
                <c:manualLayout>
                  <c:x val="3.2967032967032982E-2"/>
                  <c:y val="-4.1189935060986282E-2"/>
                </c:manualLayout>
              </c:layout>
              <c:showLegendKey val="0"/>
              <c:showVal val="1"/>
              <c:showCatName val="0"/>
              <c:showSerName val="0"/>
              <c:showPercent val="0"/>
              <c:showBubbleSize val="0"/>
            </c:dLbl>
            <c:dLbl>
              <c:idx val="1"/>
              <c:layout>
                <c:manualLayout>
                  <c:x val="3.1135531135531136E-2"/>
                  <c:y val="-3.7757440472570937E-2"/>
                </c:manualLayout>
              </c:layout>
              <c:showLegendKey val="0"/>
              <c:showVal val="1"/>
              <c:showCatName val="0"/>
              <c:showSerName val="0"/>
              <c:showPercent val="0"/>
              <c:showBubbleSize val="0"/>
            </c:dLbl>
            <c:txPr>
              <a:bodyPr/>
              <a:lstStyle/>
              <a:p>
                <a:pPr>
                  <a:defRPr>
                    <a:solidFill>
                      <a:schemeClr val="tx2">
                        <a:lumMod val="50000"/>
                      </a:schemeClr>
                    </a:solidFill>
                  </a:defRPr>
                </a:pPr>
                <a:endParaRPr lang="en-US"/>
              </a:p>
            </c:txPr>
            <c:showLegendKey val="0"/>
            <c:showVal val="1"/>
            <c:showCatName val="0"/>
            <c:showSerName val="0"/>
            <c:showPercent val="0"/>
            <c:showBubbleSize val="0"/>
            <c:showLeaderLines val="0"/>
          </c:dLbls>
          <c:cat>
            <c:strRef>
              <c:f>Report!$L$10:$L$11</c:f>
              <c:strCache>
                <c:ptCount val="2"/>
                <c:pt idx="0">
                  <c:v>Pre-implementation  Adult Bed Capacity</c:v>
                </c:pt>
                <c:pt idx="1">
                  <c:v>Current Adult  Bed Capacity</c:v>
                </c:pt>
              </c:strCache>
            </c:strRef>
          </c:cat>
          <c:val>
            <c:numRef>
              <c:f>Report!$M$10:$M$11</c:f>
              <c:numCache>
                <c:formatCode>_(* #,##0_);_(* \(#,##0\);_(* "-"??_);_(@_)</c:formatCode>
                <c:ptCount val="2"/>
                <c:pt idx="0">
                  <c:v>1204</c:v>
                </c:pt>
                <c:pt idx="1">
                  <c:v>2247</c:v>
                </c:pt>
              </c:numCache>
            </c:numRef>
          </c:val>
        </c:ser>
        <c:dLbls>
          <c:showLegendKey val="0"/>
          <c:showVal val="0"/>
          <c:showCatName val="0"/>
          <c:showSerName val="0"/>
          <c:showPercent val="0"/>
          <c:showBubbleSize val="0"/>
        </c:dLbls>
        <c:gapWidth val="150"/>
        <c:shape val="cylinder"/>
        <c:axId val="104701312"/>
        <c:axId val="104486016"/>
        <c:axId val="0"/>
      </c:bar3DChart>
      <c:catAx>
        <c:axId val="104701312"/>
        <c:scaling>
          <c:orientation val="minMax"/>
        </c:scaling>
        <c:delete val="0"/>
        <c:axPos val="b"/>
        <c:majorTickMark val="out"/>
        <c:minorTickMark val="none"/>
        <c:tickLblPos val="nextTo"/>
        <c:txPr>
          <a:bodyPr/>
          <a:lstStyle/>
          <a:p>
            <a:pPr>
              <a:defRPr>
                <a:solidFill>
                  <a:schemeClr val="tx2">
                    <a:lumMod val="50000"/>
                  </a:schemeClr>
                </a:solidFill>
              </a:defRPr>
            </a:pPr>
            <a:endParaRPr lang="en-US"/>
          </a:p>
        </c:txPr>
        <c:crossAx val="104486016"/>
        <c:crosses val="autoZero"/>
        <c:auto val="1"/>
        <c:lblAlgn val="ctr"/>
        <c:lblOffset val="100"/>
        <c:noMultiLvlLbl val="0"/>
      </c:catAx>
      <c:valAx>
        <c:axId val="104486016"/>
        <c:scaling>
          <c:orientation val="minMax"/>
        </c:scaling>
        <c:delete val="0"/>
        <c:axPos val="l"/>
        <c:majorGridlines/>
        <c:numFmt formatCode="_(* #,##0_);_(* \(#,##0\);_(* &quot;-&quot;??_);_(@_)" sourceLinked="1"/>
        <c:majorTickMark val="out"/>
        <c:minorTickMark val="none"/>
        <c:tickLblPos val="nextTo"/>
        <c:txPr>
          <a:bodyPr/>
          <a:lstStyle/>
          <a:p>
            <a:pPr>
              <a:defRPr>
                <a:solidFill>
                  <a:schemeClr val="tx2">
                    <a:lumMod val="50000"/>
                  </a:schemeClr>
                </a:solidFill>
              </a:defRPr>
            </a:pPr>
            <a:endParaRPr lang="en-US"/>
          </a:p>
        </c:txPr>
        <c:crossAx val="1047013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Claims Paid</a:t>
            </a:r>
          </a:p>
        </c:rich>
      </c:tx>
      <c:layout/>
      <c:overlay val="0"/>
    </c:title>
    <c:autoTitleDeleted val="0"/>
    <c:plotArea>
      <c:layout/>
      <c:lineChart>
        <c:grouping val="standard"/>
        <c:varyColors val="0"/>
        <c:ser>
          <c:idx val="0"/>
          <c:order val="0"/>
          <c:tx>
            <c:strRef>
              <c:f>Sheet2!$B$15</c:f>
              <c:strCache>
                <c:ptCount val="1"/>
                <c:pt idx="0">
                  <c:v>Child</c:v>
                </c:pt>
              </c:strCache>
            </c:strRef>
          </c:tx>
          <c:marker>
            <c:symbol val="none"/>
          </c:marker>
          <c:cat>
            <c:numRef>
              <c:f>Sheet2!$A$26:$A$33</c:f>
              <c:numCache>
                <c:formatCode>m/d/yyyy</c:formatCode>
                <c:ptCount val="8"/>
                <c:pt idx="0">
                  <c:v>41295</c:v>
                </c:pt>
                <c:pt idx="1">
                  <c:v>41305</c:v>
                </c:pt>
                <c:pt idx="2">
                  <c:v>41308</c:v>
                </c:pt>
                <c:pt idx="3">
                  <c:v>41323</c:v>
                </c:pt>
                <c:pt idx="4">
                  <c:v>41329</c:v>
                </c:pt>
                <c:pt idx="5">
                  <c:v>41336</c:v>
                </c:pt>
                <c:pt idx="6">
                  <c:v>41343</c:v>
                </c:pt>
                <c:pt idx="7">
                  <c:v>41350</c:v>
                </c:pt>
              </c:numCache>
            </c:numRef>
          </c:cat>
          <c:val>
            <c:numRef>
              <c:f>Sheet2!$B$26:$B$33</c:f>
              <c:numCache>
                <c:formatCode>"$"#,##0</c:formatCode>
                <c:ptCount val="8"/>
                <c:pt idx="0">
                  <c:v>97713084.560000002</c:v>
                </c:pt>
                <c:pt idx="1">
                  <c:v>102851302.20999999</c:v>
                </c:pt>
                <c:pt idx="2">
                  <c:v>103327231.58</c:v>
                </c:pt>
                <c:pt idx="3">
                  <c:v>109049133.55</c:v>
                </c:pt>
                <c:pt idx="4">
                  <c:v>108274824.69</c:v>
                </c:pt>
                <c:pt idx="5">
                  <c:v>115634499.61999999</c:v>
                </c:pt>
                <c:pt idx="6">
                  <c:v>119533102.76000002</c:v>
                </c:pt>
                <c:pt idx="7">
                  <c:v>122846577.40000002</c:v>
                </c:pt>
              </c:numCache>
            </c:numRef>
          </c:val>
          <c:smooth val="0"/>
        </c:ser>
        <c:ser>
          <c:idx val="1"/>
          <c:order val="1"/>
          <c:tx>
            <c:strRef>
              <c:f>Sheet2!$C$15</c:f>
              <c:strCache>
                <c:ptCount val="1"/>
                <c:pt idx="0">
                  <c:v>Adult</c:v>
                </c:pt>
              </c:strCache>
            </c:strRef>
          </c:tx>
          <c:marker>
            <c:symbol val="none"/>
          </c:marker>
          <c:cat>
            <c:numRef>
              <c:f>Sheet2!$A$26:$A$33</c:f>
              <c:numCache>
                <c:formatCode>m/d/yyyy</c:formatCode>
                <c:ptCount val="8"/>
                <c:pt idx="0">
                  <c:v>41295</c:v>
                </c:pt>
                <c:pt idx="1">
                  <c:v>41305</c:v>
                </c:pt>
                <c:pt idx="2">
                  <c:v>41308</c:v>
                </c:pt>
                <c:pt idx="3">
                  <c:v>41323</c:v>
                </c:pt>
                <c:pt idx="4">
                  <c:v>41329</c:v>
                </c:pt>
                <c:pt idx="5">
                  <c:v>41336</c:v>
                </c:pt>
                <c:pt idx="6">
                  <c:v>41343</c:v>
                </c:pt>
                <c:pt idx="7">
                  <c:v>41350</c:v>
                </c:pt>
              </c:numCache>
            </c:numRef>
          </c:cat>
          <c:val>
            <c:numRef>
              <c:f>Sheet2!$C$26:$C$33</c:f>
              <c:numCache>
                <c:formatCode>"$"#,##0</c:formatCode>
                <c:ptCount val="8"/>
                <c:pt idx="0">
                  <c:v>47788347.050000004</c:v>
                </c:pt>
                <c:pt idx="1">
                  <c:v>51255417.770000003</c:v>
                </c:pt>
                <c:pt idx="2">
                  <c:v>51640755.850000001</c:v>
                </c:pt>
                <c:pt idx="3">
                  <c:v>54252245.420000002</c:v>
                </c:pt>
                <c:pt idx="4">
                  <c:v>53527120.82</c:v>
                </c:pt>
                <c:pt idx="5">
                  <c:v>57357509.370000005</c:v>
                </c:pt>
                <c:pt idx="6">
                  <c:v>59345291.290000059</c:v>
                </c:pt>
                <c:pt idx="7">
                  <c:v>61585598.230000012</c:v>
                </c:pt>
              </c:numCache>
            </c:numRef>
          </c:val>
          <c:smooth val="0"/>
        </c:ser>
        <c:dLbls>
          <c:showLegendKey val="0"/>
          <c:showVal val="0"/>
          <c:showCatName val="0"/>
          <c:showSerName val="0"/>
          <c:showPercent val="0"/>
          <c:showBubbleSize val="0"/>
        </c:dLbls>
        <c:marker val="1"/>
        <c:smooth val="0"/>
        <c:axId val="106279296"/>
        <c:axId val="106280832"/>
      </c:lineChart>
      <c:catAx>
        <c:axId val="106279296"/>
        <c:scaling>
          <c:orientation val="minMax"/>
        </c:scaling>
        <c:delete val="0"/>
        <c:axPos val="b"/>
        <c:numFmt formatCode="m/d/yyyy" sourceLinked="1"/>
        <c:majorTickMark val="out"/>
        <c:minorTickMark val="none"/>
        <c:tickLblPos val="nextTo"/>
        <c:crossAx val="106280832"/>
        <c:crosses val="autoZero"/>
        <c:auto val="0"/>
        <c:lblAlgn val="ctr"/>
        <c:lblOffset val="100"/>
        <c:tickLblSkip val="2"/>
        <c:tickMarkSkip val="2"/>
        <c:noMultiLvlLbl val="0"/>
      </c:catAx>
      <c:valAx>
        <c:axId val="106280832"/>
        <c:scaling>
          <c:orientation val="minMax"/>
          <c:min val="5100000"/>
        </c:scaling>
        <c:delete val="0"/>
        <c:axPos val="l"/>
        <c:majorGridlines/>
        <c:numFmt formatCode="&quot;$&quot;#,##0" sourceLinked="1"/>
        <c:majorTickMark val="out"/>
        <c:minorTickMark val="none"/>
        <c:tickLblPos val="nextTo"/>
        <c:crossAx val="106279296"/>
        <c:crosses val="autoZero"/>
        <c:crossBetween val="between"/>
      </c:valAx>
      <c:dTable>
        <c:showHorzBorder val="1"/>
        <c:showVertBorder val="1"/>
        <c:showOutline val="1"/>
        <c:showKeys val="0"/>
      </c:dTable>
    </c:plotArea>
    <c:legend>
      <c:legendPos val="r"/>
      <c:layout/>
      <c:overlay val="0"/>
    </c:legend>
    <c:plotVisOnly val="1"/>
    <c:dispBlanksAs val="gap"/>
    <c:showDLblsOverMax val="0"/>
  </c:chart>
  <c:txPr>
    <a:bodyPr/>
    <a:lstStyle/>
    <a:p>
      <a:pPr>
        <a:defRPr>
          <a:solidFill>
            <a:schemeClr val="tx1">
              <a:lumMod val="50000"/>
            </a:schemeClr>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Adult IP Admits/k and ALOS</a:t>
            </a:r>
          </a:p>
        </c:rich>
      </c:tx>
      <c:layout/>
      <c:overlay val="0"/>
    </c:title>
    <c:autoTitleDeleted val="0"/>
    <c:plotArea>
      <c:layout/>
      <c:lineChart>
        <c:grouping val="standard"/>
        <c:varyColors val="0"/>
        <c:ser>
          <c:idx val="0"/>
          <c:order val="0"/>
          <c:tx>
            <c:strRef>
              <c:f>Data!$A$3</c:f>
              <c:strCache>
                <c:ptCount val="1"/>
                <c:pt idx="0">
                  <c:v>Admits/k</c:v>
                </c:pt>
              </c:strCache>
            </c:strRef>
          </c:tx>
          <c:spPr>
            <a:ln w="57150"/>
          </c:spPr>
          <c:marker>
            <c:symbol val="none"/>
          </c:marker>
          <c:cat>
            <c:strRef>
              <c:f>Data!$B$2:$I$2</c:f>
              <c:strCache>
                <c:ptCount val="8"/>
                <c:pt idx="0">
                  <c:v>April</c:v>
                </c:pt>
                <c:pt idx="1">
                  <c:v>May</c:v>
                </c:pt>
                <c:pt idx="2">
                  <c:v>June</c:v>
                </c:pt>
                <c:pt idx="3">
                  <c:v>July</c:v>
                </c:pt>
                <c:pt idx="4">
                  <c:v>Aug</c:v>
                </c:pt>
                <c:pt idx="5">
                  <c:v>Sept</c:v>
                </c:pt>
                <c:pt idx="6">
                  <c:v>Oct</c:v>
                </c:pt>
                <c:pt idx="7">
                  <c:v>Nov</c:v>
                </c:pt>
              </c:strCache>
            </c:strRef>
          </c:cat>
          <c:val>
            <c:numRef>
              <c:f>Data!$B$3:$I$3</c:f>
              <c:numCache>
                <c:formatCode>General</c:formatCode>
                <c:ptCount val="8"/>
                <c:pt idx="0">
                  <c:v>4.1199999999999974</c:v>
                </c:pt>
                <c:pt idx="1">
                  <c:v>4.68</c:v>
                </c:pt>
                <c:pt idx="2">
                  <c:v>4.76</c:v>
                </c:pt>
                <c:pt idx="3">
                  <c:v>4.7</c:v>
                </c:pt>
                <c:pt idx="4">
                  <c:v>4.46</c:v>
                </c:pt>
                <c:pt idx="5">
                  <c:v>4.1599999999999975</c:v>
                </c:pt>
                <c:pt idx="6">
                  <c:v>4.37</c:v>
                </c:pt>
                <c:pt idx="7">
                  <c:v>4.01</c:v>
                </c:pt>
              </c:numCache>
            </c:numRef>
          </c:val>
          <c:smooth val="0"/>
        </c:ser>
        <c:ser>
          <c:idx val="1"/>
          <c:order val="1"/>
          <c:tx>
            <c:strRef>
              <c:f>Data!$A$4</c:f>
              <c:strCache>
                <c:ptCount val="1"/>
                <c:pt idx="0">
                  <c:v>ALOS</c:v>
                </c:pt>
              </c:strCache>
            </c:strRef>
          </c:tx>
          <c:spPr>
            <a:ln w="57150"/>
          </c:spPr>
          <c:marker>
            <c:symbol val="none"/>
          </c:marker>
          <c:cat>
            <c:strRef>
              <c:f>Data!$B$2:$I$2</c:f>
              <c:strCache>
                <c:ptCount val="8"/>
                <c:pt idx="0">
                  <c:v>April</c:v>
                </c:pt>
                <c:pt idx="1">
                  <c:v>May</c:v>
                </c:pt>
                <c:pt idx="2">
                  <c:v>June</c:v>
                </c:pt>
                <c:pt idx="3">
                  <c:v>July</c:v>
                </c:pt>
                <c:pt idx="4">
                  <c:v>Aug</c:v>
                </c:pt>
                <c:pt idx="5">
                  <c:v>Sept</c:v>
                </c:pt>
                <c:pt idx="6">
                  <c:v>Oct</c:v>
                </c:pt>
                <c:pt idx="7">
                  <c:v>Nov</c:v>
                </c:pt>
              </c:strCache>
            </c:strRef>
          </c:cat>
          <c:val>
            <c:numRef>
              <c:f>Data!$B$4:$I$4</c:f>
              <c:numCache>
                <c:formatCode>General</c:formatCode>
                <c:ptCount val="8"/>
                <c:pt idx="0">
                  <c:v>6.38</c:v>
                </c:pt>
                <c:pt idx="1">
                  <c:v>5.99</c:v>
                </c:pt>
                <c:pt idx="2">
                  <c:v>6.1</c:v>
                </c:pt>
                <c:pt idx="3">
                  <c:v>6.25</c:v>
                </c:pt>
                <c:pt idx="4">
                  <c:v>6.01</c:v>
                </c:pt>
                <c:pt idx="5">
                  <c:v>6.28</c:v>
                </c:pt>
                <c:pt idx="6">
                  <c:v>5.8199999999999985</c:v>
                </c:pt>
                <c:pt idx="7">
                  <c:v>5.49</c:v>
                </c:pt>
              </c:numCache>
            </c:numRef>
          </c:val>
          <c:smooth val="0"/>
        </c:ser>
        <c:dLbls>
          <c:showLegendKey val="0"/>
          <c:showVal val="0"/>
          <c:showCatName val="0"/>
          <c:showSerName val="0"/>
          <c:showPercent val="0"/>
          <c:showBubbleSize val="0"/>
        </c:dLbls>
        <c:marker val="1"/>
        <c:smooth val="0"/>
        <c:axId val="103612416"/>
        <c:axId val="103613952"/>
      </c:lineChart>
      <c:catAx>
        <c:axId val="103612416"/>
        <c:scaling>
          <c:orientation val="minMax"/>
        </c:scaling>
        <c:delete val="0"/>
        <c:axPos val="b"/>
        <c:majorTickMark val="none"/>
        <c:minorTickMark val="none"/>
        <c:tickLblPos val="nextTo"/>
        <c:crossAx val="103613952"/>
        <c:crosses val="autoZero"/>
        <c:auto val="1"/>
        <c:lblAlgn val="ctr"/>
        <c:lblOffset val="100"/>
        <c:noMultiLvlLbl val="0"/>
      </c:catAx>
      <c:valAx>
        <c:axId val="103613952"/>
        <c:scaling>
          <c:orientation val="minMax"/>
        </c:scaling>
        <c:delete val="0"/>
        <c:axPos val="l"/>
        <c:majorGridlines/>
        <c:numFmt formatCode="General" sourceLinked="1"/>
        <c:majorTickMark val="none"/>
        <c:minorTickMark val="none"/>
        <c:tickLblPos val="nextTo"/>
        <c:crossAx val="103612416"/>
        <c:crosses val="autoZero"/>
        <c:crossBetween val="between"/>
      </c:valAx>
      <c:dTable>
        <c:showHorzBorder val="1"/>
        <c:showVertBorder val="1"/>
        <c:showOutline val="1"/>
        <c:showKeys val="1"/>
      </c:dTable>
    </c:plotArea>
    <c:plotVisOnly val="1"/>
    <c:dispBlanksAs val="gap"/>
    <c:showDLblsOverMax val="0"/>
  </c:chart>
  <c:txPr>
    <a:bodyPr/>
    <a:lstStyle/>
    <a:p>
      <a:pPr>
        <a:defRPr>
          <a:solidFill>
            <a:schemeClr val="tx2">
              <a:lumMod val="50000"/>
            </a:schemeClr>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Adult Medicaid CPST (HCBS)</a:t>
            </a:r>
          </a:p>
        </c:rich>
      </c:tx>
      <c:layout/>
      <c:overlay val="0"/>
    </c:title>
    <c:autoTitleDeleted val="0"/>
    <c:plotArea>
      <c:layout/>
      <c:lineChart>
        <c:grouping val="standard"/>
        <c:varyColors val="0"/>
        <c:ser>
          <c:idx val="2"/>
          <c:order val="0"/>
          <c:tx>
            <c:strRef>
              <c:f>Data!$A$15</c:f>
              <c:strCache>
                <c:ptCount val="1"/>
                <c:pt idx="0">
                  <c:v>Units/k</c:v>
                </c:pt>
              </c:strCache>
            </c:strRef>
          </c:tx>
          <c:spPr>
            <a:ln w="57150"/>
          </c:spPr>
          <c:marker>
            <c:symbol val="none"/>
          </c:marker>
          <c:cat>
            <c:strRef>
              <c:f>Data!$B$12:$I$12</c:f>
              <c:strCache>
                <c:ptCount val="8"/>
                <c:pt idx="0">
                  <c:v>April</c:v>
                </c:pt>
                <c:pt idx="1">
                  <c:v>May</c:v>
                </c:pt>
                <c:pt idx="2">
                  <c:v>June</c:v>
                </c:pt>
                <c:pt idx="3">
                  <c:v>July</c:v>
                </c:pt>
                <c:pt idx="4">
                  <c:v>Aug</c:v>
                </c:pt>
                <c:pt idx="5">
                  <c:v>Sept</c:v>
                </c:pt>
                <c:pt idx="6">
                  <c:v>Oct</c:v>
                </c:pt>
                <c:pt idx="7">
                  <c:v>Nov</c:v>
                </c:pt>
              </c:strCache>
            </c:strRef>
          </c:cat>
          <c:val>
            <c:numRef>
              <c:f>Data!$B$15:$I$15</c:f>
              <c:numCache>
                <c:formatCode>General</c:formatCode>
                <c:ptCount val="8"/>
                <c:pt idx="0">
                  <c:v>40.839999999999996</c:v>
                </c:pt>
                <c:pt idx="1">
                  <c:v>74.989999999999995</c:v>
                </c:pt>
                <c:pt idx="2">
                  <c:v>131.69</c:v>
                </c:pt>
                <c:pt idx="3">
                  <c:v>99.710000000000022</c:v>
                </c:pt>
                <c:pt idx="4">
                  <c:v>110.76</c:v>
                </c:pt>
                <c:pt idx="5">
                  <c:v>161.31</c:v>
                </c:pt>
                <c:pt idx="6">
                  <c:v>204.69</c:v>
                </c:pt>
                <c:pt idx="7">
                  <c:v>290.92999999999984</c:v>
                </c:pt>
              </c:numCache>
            </c:numRef>
          </c:val>
          <c:smooth val="0"/>
        </c:ser>
        <c:dLbls>
          <c:showLegendKey val="0"/>
          <c:showVal val="0"/>
          <c:showCatName val="0"/>
          <c:showSerName val="0"/>
          <c:showPercent val="0"/>
          <c:showBubbleSize val="0"/>
        </c:dLbls>
        <c:marker val="1"/>
        <c:smooth val="0"/>
        <c:axId val="103646336"/>
        <c:axId val="103647872"/>
      </c:lineChart>
      <c:catAx>
        <c:axId val="103646336"/>
        <c:scaling>
          <c:orientation val="minMax"/>
        </c:scaling>
        <c:delete val="0"/>
        <c:axPos val="b"/>
        <c:majorTickMark val="none"/>
        <c:minorTickMark val="none"/>
        <c:tickLblPos val="nextTo"/>
        <c:crossAx val="103647872"/>
        <c:crosses val="autoZero"/>
        <c:auto val="1"/>
        <c:lblAlgn val="ctr"/>
        <c:lblOffset val="100"/>
        <c:noMultiLvlLbl val="0"/>
      </c:catAx>
      <c:valAx>
        <c:axId val="103647872"/>
        <c:scaling>
          <c:orientation val="minMax"/>
        </c:scaling>
        <c:delete val="0"/>
        <c:axPos val="l"/>
        <c:majorGridlines/>
        <c:numFmt formatCode="General" sourceLinked="1"/>
        <c:majorTickMark val="none"/>
        <c:minorTickMark val="none"/>
        <c:tickLblPos val="nextTo"/>
        <c:crossAx val="103646336"/>
        <c:crosses val="autoZero"/>
        <c:crossBetween val="between"/>
      </c:valAx>
      <c:dTable>
        <c:showHorzBorder val="1"/>
        <c:showVertBorder val="1"/>
        <c:showOutline val="1"/>
        <c:showKeys val="1"/>
      </c:dTable>
    </c:plotArea>
    <c:plotVisOnly val="1"/>
    <c:dispBlanksAs val="gap"/>
    <c:showDLblsOverMax val="0"/>
  </c:chart>
  <c:txPr>
    <a:bodyPr/>
    <a:lstStyle/>
    <a:p>
      <a:pPr>
        <a:defRPr>
          <a:solidFill>
            <a:schemeClr val="tx2">
              <a:lumMod val="50000"/>
            </a:schemeClr>
          </a:solidFil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Adult Medicaid CPST (HCBS) Admits/k</a:t>
            </a:r>
          </a:p>
        </c:rich>
      </c:tx>
      <c:layout/>
      <c:overlay val="0"/>
    </c:title>
    <c:autoTitleDeleted val="0"/>
    <c:plotArea>
      <c:layout/>
      <c:lineChart>
        <c:grouping val="standard"/>
        <c:varyColors val="0"/>
        <c:ser>
          <c:idx val="0"/>
          <c:order val="0"/>
          <c:tx>
            <c:strRef>
              <c:f>Data!$A$13</c:f>
              <c:strCache>
                <c:ptCount val="1"/>
                <c:pt idx="0">
                  <c:v>Admits/k</c:v>
                </c:pt>
              </c:strCache>
            </c:strRef>
          </c:tx>
          <c:spPr>
            <a:ln w="57150"/>
          </c:spPr>
          <c:marker>
            <c:symbol val="none"/>
          </c:marker>
          <c:cat>
            <c:strRef>
              <c:f>Data!$B$12:$I$12</c:f>
              <c:strCache>
                <c:ptCount val="8"/>
                <c:pt idx="0">
                  <c:v>April</c:v>
                </c:pt>
                <c:pt idx="1">
                  <c:v>May</c:v>
                </c:pt>
                <c:pt idx="2">
                  <c:v>June</c:v>
                </c:pt>
                <c:pt idx="3">
                  <c:v>July</c:v>
                </c:pt>
                <c:pt idx="4">
                  <c:v>Aug</c:v>
                </c:pt>
                <c:pt idx="5">
                  <c:v>Sept</c:v>
                </c:pt>
                <c:pt idx="6">
                  <c:v>Oct</c:v>
                </c:pt>
                <c:pt idx="7">
                  <c:v>Nov</c:v>
                </c:pt>
              </c:strCache>
            </c:strRef>
          </c:cat>
          <c:val>
            <c:numRef>
              <c:f>Data!$B$13:$I$13</c:f>
              <c:numCache>
                <c:formatCode>General</c:formatCode>
                <c:ptCount val="8"/>
                <c:pt idx="0">
                  <c:v>1.81</c:v>
                </c:pt>
                <c:pt idx="1">
                  <c:v>3.82</c:v>
                </c:pt>
                <c:pt idx="2">
                  <c:v>6.37</c:v>
                </c:pt>
                <c:pt idx="3">
                  <c:v>8.350000000000005</c:v>
                </c:pt>
                <c:pt idx="4">
                  <c:v>9.350000000000005</c:v>
                </c:pt>
                <c:pt idx="5">
                  <c:v>10.28</c:v>
                </c:pt>
                <c:pt idx="6">
                  <c:v>10.93</c:v>
                </c:pt>
                <c:pt idx="7">
                  <c:v>10.98</c:v>
                </c:pt>
              </c:numCache>
            </c:numRef>
          </c:val>
          <c:smooth val="0"/>
        </c:ser>
        <c:dLbls>
          <c:showLegendKey val="0"/>
          <c:showVal val="0"/>
          <c:showCatName val="0"/>
          <c:showSerName val="0"/>
          <c:showPercent val="0"/>
          <c:showBubbleSize val="0"/>
        </c:dLbls>
        <c:marker val="1"/>
        <c:smooth val="0"/>
        <c:axId val="103669760"/>
        <c:axId val="103671296"/>
      </c:lineChart>
      <c:catAx>
        <c:axId val="103669760"/>
        <c:scaling>
          <c:orientation val="minMax"/>
        </c:scaling>
        <c:delete val="0"/>
        <c:axPos val="b"/>
        <c:majorTickMark val="none"/>
        <c:minorTickMark val="none"/>
        <c:tickLblPos val="nextTo"/>
        <c:crossAx val="103671296"/>
        <c:crosses val="autoZero"/>
        <c:auto val="1"/>
        <c:lblAlgn val="ctr"/>
        <c:lblOffset val="100"/>
        <c:noMultiLvlLbl val="0"/>
      </c:catAx>
      <c:valAx>
        <c:axId val="103671296"/>
        <c:scaling>
          <c:orientation val="minMax"/>
        </c:scaling>
        <c:delete val="0"/>
        <c:axPos val="l"/>
        <c:majorGridlines/>
        <c:numFmt formatCode="General" sourceLinked="1"/>
        <c:majorTickMark val="none"/>
        <c:minorTickMark val="none"/>
        <c:tickLblPos val="nextTo"/>
        <c:crossAx val="103669760"/>
        <c:crosses val="autoZero"/>
        <c:crossBetween val="between"/>
      </c:valAx>
      <c:dTable>
        <c:showHorzBorder val="1"/>
        <c:showVertBorder val="1"/>
        <c:showOutline val="1"/>
        <c:showKeys val="1"/>
      </c:dTable>
    </c:plotArea>
    <c:plotVisOnly val="1"/>
    <c:dispBlanksAs val="gap"/>
    <c:showDLblsOverMax val="0"/>
  </c:chart>
  <c:txPr>
    <a:bodyPr/>
    <a:lstStyle/>
    <a:p>
      <a:pPr>
        <a:defRPr>
          <a:solidFill>
            <a:schemeClr val="tx2">
              <a:lumMod val="50000"/>
            </a:schemeClr>
          </a:solidFill>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Child Psych IP ALOS and BD/k</a:t>
            </a:r>
          </a:p>
        </c:rich>
      </c:tx>
      <c:layout/>
      <c:overlay val="0"/>
    </c:title>
    <c:autoTitleDeleted val="0"/>
    <c:plotArea>
      <c:layout/>
      <c:lineChart>
        <c:grouping val="standard"/>
        <c:varyColors val="0"/>
        <c:ser>
          <c:idx val="1"/>
          <c:order val="0"/>
          <c:tx>
            <c:strRef>
              <c:f>Data!$A$9</c:f>
              <c:strCache>
                <c:ptCount val="1"/>
                <c:pt idx="0">
                  <c:v>ALOS</c:v>
                </c:pt>
              </c:strCache>
            </c:strRef>
          </c:tx>
          <c:spPr>
            <a:ln w="57150"/>
          </c:spPr>
          <c:marker>
            <c:symbol val="none"/>
          </c:marker>
          <c:cat>
            <c:strRef>
              <c:f>Data!$B$7:$I$7</c:f>
              <c:strCache>
                <c:ptCount val="8"/>
                <c:pt idx="0">
                  <c:v>April</c:v>
                </c:pt>
                <c:pt idx="1">
                  <c:v>May</c:v>
                </c:pt>
                <c:pt idx="2">
                  <c:v>June</c:v>
                </c:pt>
                <c:pt idx="3">
                  <c:v>July</c:v>
                </c:pt>
                <c:pt idx="4">
                  <c:v>Aug</c:v>
                </c:pt>
                <c:pt idx="5">
                  <c:v>Sept</c:v>
                </c:pt>
                <c:pt idx="6">
                  <c:v>Oct</c:v>
                </c:pt>
                <c:pt idx="7">
                  <c:v>Nov</c:v>
                </c:pt>
              </c:strCache>
            </c:strRef>
          </c:cat>
          <c:val>
            <c:numRef>
              <c:f>Data!$B$9:$I$9</c:f>
              <c:numCache>
                <c:formatCode>General</c:formatCode>
                <c:ptCount val="8"/>
                <c:pt idx="0">
                  <c:v>6.3199999999999985</c:v>
                </c:pt>
                <c:pt idx="1">
                  <c:v>6.4300000000000024</c:v>
                </c:pt>
                <c:pt idx="2">
                  <c:v>6.45</c:v>
                </c:pt>
                <c:pt idx="3">
                  <c:v>6.55</c:v>
                </c:pt>
                <c:pt idx="4">
                  <c:v>6.8199999999999985</c:v>
                </c:pt>
                <c:pt idx="5">
                  <c:v>6.9700000000000024</c:v>
                </c:pt>
                <c:pt idx="6">
                  <c:v>6.24</c:v>
                </c:pt>
                <c:pt idx="7">
                  <c:v>5.64</c:v>
                </c:pt>
              </c:numCache>
            </c:numRef>
          </c:val>
          <c:smooth val="0"/>
        </c:ser>
        <c:ser>
          <c:idx val="2"/>
          <c:order val="1"/>
          <c:tx>
            <c:strRef>
              <c:f>Data!$A$10</c:f>
              <c:strCache>
                <c:ptCount val="1"/>
                <c:pt idx="0">
                  <c:v>BD/k</c:v>
                </c:pt>
              </c:strCache>
            </c:strRef>
          </c:tx>
          <c:spPr>
            <a:ln w="57150"/>
          </c:spPr>
          <c:marker>
            <c:symbol val="none"/>
          </c:marker>
          <c:cat>
            <c:strRef>
              <c:f>Data!$B$7:$I$7</c:f>
              <c:strCache>
                <c:ptCount val="8"/>
                <c:pt idx="0">
                  <c:v>April</c:v>
                </c:pt>
                <c:pt idx="1">
                  <c:v>May</c:v>
                </c:pt>
                <c:pt idx="2">
                  <c:v>June</c:v>
                </c:pt>
                <c:pt idx="3">
                  <c:v>July</c:v>
                </c:pt>
                <c:pt idx="4">
                  <c:v>Aug</c:v>
                </c:pt>
                <c:pt idx="5">
                  <c:v>Sept</c:v>
                </c:pt>
                <c:pt idx="6">
                  <c:v>Oct</c:v>
                </c:pt>
                <c:pt idx="7">
                  <c:v>Nov</c:v>
                </c:pt>
              </c:strCache>
            </c:strRef>
          </c:cat>
          <c:val>
            <c:numRef>
              <c:f>Data!$B$10:$I$10</c:f>
              <c:numCache>
                <c:formatCode>General</c:formatCode>
                <c:ptCount val="8"/>
                <c:pt idx="0">
                  <c:v>5.67</c:v>
                </c:pt>
                <c:pt idx="1">
                  <c:v>6.23</c:v>
                </c:pt>
                <c:pt idx="2">
                  <c:v>4.87</c:v>
                </c:pt>
                <c:pt idx="3">
                  <c:v>5.03</c:v>
                </c:pt>
                <c:pt idx="4">
                  <c:v>5.9700000000000024</c:v>
                </c:pt>
                <c:pt idx="5">
                  <c:v>6.55</c:v>
                </c:pt>
                <c:pt idx="6">
                  <c:v>7.2700000000000014</c:v>
                </c:pt>
                <c:pt idx="7">
                  <c:v>5.46</c:v>
                </c:pt>
              </c:numCache>
            </c:numRef>
          </c:val>
          <c:smooth val="0"/>
        </c:ser>
        <c:dLbls>
          <c:showLegendKey val="0"/>
          <c:showVal val="0"/>
          <c:showCatName val="0"/>
          <c:showSerName val="0"/>
          <c:showPercent val="0"/>
          <c:showBubbleSize val="0"/>
        </c:dLbls>
        <c:marker val="1"/>
        <c:smooth val="0"/>
        <c:axId val="103987072"/>
        <c:axId val="103988608"/>
      </c:lineChart>
      <c:catAx>
        <c:axId val="103987072"/>
        <c:scaling>
          <c:orientation val="minMax"/>
        </c:scaling>
        <c:delete val="0"/>
        <c:axPos val="b"/>
        <c:majorTickMark val="none"/>
        <c:minorTickMark val="none"/>
        <c:tickLblPos val="nextTo"/>
        <c:crossAx val="103988608"/>
        <c:crosses val="autoZero"/>
        <c:auto val="1"/>
        <c:lblAlgn val="ctr"/>
        <c:lblOffset val="100"/>
        <c:noMultiLvlLbl val="0"/>
      </c:catAx>
      <c:valAx>
        <c:axId val="103988608"/>
        <c:scaling>
          <c:orientation val="minMax"/>
        </c:scaling>
        <c:delete val="0"/>
        <c:axPos val="l"/>
        <c:majorGridlines/>
        <c:numFmt formatCode="General" sourceLinked="1"/>
        <c:majorTickMark val="none"/>
        <c:minorTickMark val="none"/>
        <c:tickLblPos val="nextTo"/>
        <c:crossAx val="103987072"/>
        <c:crosses val="autoZero"/>
        <c:crossBetween val="between"/>
      </c:valAx>
      <c:dTable>
        <c:showHorzBorder val="1"/>
        <c:showVertBorder val="1"/>
        <c:showOutline val="1"/>
        <c:showKeys val="1"/>
      </c:dTable>
    </c:plotArea>
    <c:plotVisOnly val="1"/>
    <c:dispBlanksAs val="gap"/>
    <c:showDLblsOverMax val="0"/>
  </c:chart>
  <c:spPr>
    <a:ln w="57150"/>
  </c:spPr>
  <c:txPr>
    <a:bodyPr/>
    <a:lstStyle/>
    <a:p>
      <a:pPr>
        <a:defRPr>
          <a:solidFill>
            <a:schemeClr val="tx2">
              <a:lumMod val="50000"/>
            </a:schemeClr>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Child Psych IP Admits/k</a:t>
            </a:r>
          </a:p>
        </c:rich>
      </c:tx>
      <c:layout/>
      <c:overlay val="0"/>
    </c:title>
    <c:autoTitleDeleted val="0"/>
    <c:plotArea>
      <c:layout/>
      <c:lineChart>
        <c:grouping val="standard"/>
        <c:varyColors val="0"/>
        <c:ser>
          <c:idx val="1"/>
          <c:order val="0"/>
          <c:tx>
            <c:strRef>
              <c:f>Data!$A$8</c:f>
              <c:strCache>
                <c:ptCount val="1"/>
                <c:pt idx="0">
                  <c:v>Admits/k</c:v>
                </c:pt>
              </c:strCache>
            </c:strRef>
          </c:tx>
          <c:spPr>
            <a:ln w="57150"/>
          </c:spPr>
          <c:marker>
            <c:symbol val="none"/>
          </c:marker>
          <c:cat>
            <c:strRef>
              <c:f>Data!$B$7:$I$7</c:f>
              <c:strCache>
                <c:ptCount val="8"/>
                <c:pt idx="0">
                  <c:v>April</c:v>
                </c:pt>
                <c:pt idx="1">
                  <c:v>May</c:v>
                </c:pt>
                <c:pt idx="2">
                  <c:v>June</c:v>
                </c:pt>
                <c:pt idx="3">
                  <c:v>July</c:v>
                </c:pt>
                <c:pt idx="4">
                  <c:v>Aug</c:v>
                </c:pt>
                <c:pt idx="5">
                  <c:v>Sept</c:v>
                </c:pt>
                <c:pt idx="6">
                  <c:v>Oct</c:v>
                </c:pt>
                <c:pt idx="7">
                  <c:v>Nov</c:v>
                </c:pt>
              </c:strCache>
            </c:strRef>
          </c:cat>
          <c:val>
            <c:numRef>
              <c:f>Data!$B$8:$I$8</c:f>
              <c:numCache>
                <c:formatCode>General</c:formatCode>
                <c:ptCount val="8"/>
                <c:pt idx="0">
                  <c:v>0.9</c:v>
                </c:pt>
                <c:pt idx="1">
                  <c:v>0.97000000000000031</c:v>
                </c:pt>
                <c:pt idx="2">
                  <c:v>0.75000000000000033</c:v>
                </c:pt>
                <c:pt idx="3">
                  <c:v>0.77000000000000035</c:v>
                </c:pt>
                <c:pt idx="4">
                  <c:v>0.88</c:v>
                </c:pt>
                <c:pt idx="5">
                  <c:v>0.94000000000000028</c:v>
                </c:pt>
                <c:pt idx="6">
                  <c:v>1.1700000000000006</c:v>
                </c:pt>
                <c:pt idx="7">
                  <c:v>0.97000000000000031</c:v>
                </c:pt>
              </c:numCache>
            </c:numRef>
          </c:val>
          <c:smooth val="0"/>
        </c:ser>
        <c:dLbls>
          <c:showLegendKey val="0"/>
          <c:showVal val="0"/>
          <c:showCatName val="0"/>
          <c:showSerName val="0"/>
          <c:showPercent val="0"/>
          <c:showBubbleSize val="0"/>
        </c:dLbls>
        <c:marker val="1"/>
        <c:smooth val="0"/>
        <c:axId val="104022784"/>
        <c:axId val="104024320"/>
      </c:lineChart>
      <c:catAx>
        <c:axId val="104022784"/>
        <c:scaling>
          <c:orientation val="minMax"/>
        </c:scaling>
        <c:delete val="0"/>
        <c:axPos val="b"/>
        <c:numFmt formatCode="General" sourceLinked="1"/>
        <c:majorTickMark val="none"/>
        <c:minorTickMark val="none"/>
        <c:tickLblPos val="nextTo"/>
        <c:crossAx val="104024320"/>
        <c:crosses val="autoZero"/>
        <c:auto val="1"/>
        <c:lblAlgn val="ctr"/>
        <c:lblOffset val="100"/>
        <c:noMultiLvlLbl val="0"/>
      </c:catAx>
      <c:valAx>
        <c:axId val="104024320"/>
        <c:scaling>
          <c:orientation val="minMax"/>
        </c:scaling>
        <c:delete val="0"/>
        <c:axPos val="l"/>
        <c:majorGridlines/>
        <c:numFmt formatCode="General" sourceLinked="1"/>
        <c:majorTickMark val="none"/>
        <c:minorTickMark val="none"/>
        <c:tickLblPos val="nextTo"/>
        <c:crossAx val="104022784"/>
        <c:crosses val="autoZero"/>
        <c:crossBetween val="between"/>
      </c:valAx>
      <c:dTable>
        <c:showHorzBorder val="1"/>
        <c:showVertBorder val="1"/>
        <c:showOutline val="1"/>
        <c:showKeys val="1"/>
      </c:dTable>
    </c:plotArea>
    <c:plotVisOnly val="1"/>
    <c:dispBlanksAs val="gap"/>
    <c:showDLblsOverMax val="0"/>
  </c:chart>
  <c:txPr>
    <a:bodyPr/>
    <a:lstStyle/>
    <a:p>
      <a:pPr>
        <a:defRPr>
          <a:solidFill>
            <a:schemeClr val="tx2">
              <a:lumMod val="50000"/>
            </a:schemeClr>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Child Medicaid CPST (HCBS) Units/k</a:t>
            </a:r>
          </a:p>
        </c:rich>
      </c:tx>
      <c:layout/>
      <c:overlay val="0"/>
    </c:title>
    <c:autoTitleDeleted val="0"/>
    <c:plotArea>
      <c:layout/>
      <c:lineChart>
        <c:grouping val="standard"/>
        <c:varyColors val="0"/>
        <c:ser>
          <c:idx val="2"/>
          <c:order val="0"/>
          <c:tx>
            <c:strRef>
              <c:f>Data!$A$20</c:f>
              <c:strCache>
                <c:ptCount val="1"/>
                <c:pt idx="0">
                  <c:v>Units/k</c:v>
                </c:pt>
              </c:strCache>
            </c:strRef>
          </c:tx>
          <c:spPr>
            <a:ln w="57150"/>
          </c:spPr>
          <c:marker>
            <c:symbol val="none"/>
          </c:marker>
          <c:cat>
            <c:strRef>
              <c:f>Data!$B$17:$I$17</c:f>
              <c:strCache>
                <c:ptCount val="8"/>
                <c:pt idx="0">
                  <c:v>April</c:v>
                </c:pt>
                <c:pt idx="1">
                  <c:v>May</c:v>
                </c:pt>
                <c:pt idx="2">
                  <c:v>June</c:v>
                </c:pt>
                <c:pt idx="3">
                  <c:v>July</c:v>
                </c:pt>
                <c:pt idx="4">
                  <c:v>Aug</c:v>
                </c:pt>
                <c:pt idx="5">
                  <c:v>Sept</c:v>
                </c:pt>
                <c:pt idx="6">
                  <c:v>Oct</c:v>
                </c:pt>
                <c:pt idx="7">
                  <c:v>Nov</c:v>
                </c:pt>
              </c:strCache>
            </c:strRef>
          </c:cat>
          <c:val>
            <c:numRef>
              <c:f>Data!$B$20:$I$20</c:f>
              <c:numCache>
                <c:formatCode>General</c:formatCode>
                <c:ptCount val="8"/>
                <c:pt idx="0">
                  <c:v>45.92</c:v>
                </c:pt>
                <c:pt idx="1">
                  <c:v>125.33</c:v>
                </c:pt>
                <c:pt idx="2">
                  <c:v>175.23</c:v>
                </c:pt>
                <c:pt idx="3">
                  <c:v>242.67</c:v>
                </c:pt>
                <c:pt idx="4">
                  <c:v>337.34000000000015</c:v>
                </c:pt>
                <c:pt idx="5">
                  <c:v>279.31</c:v>
                </c:pt>
                <c:pt idx="6">
                  <c:v>298.3</c:v>
                </c:pt>
                <c:pt idx="7">
                  <c:v>290.92999999999984</c:v>
                </c:pt>
              </c:numCache>
            </c:numRef>
          </c:val>
          <c:smooth val="0"/>
        </c:ser>
        <c:dLbls>
          <c:showLegendKey val="0"/>
          <c:showVal val="0"/>
          <c:showCatName val="0"/>
          <c:showSerName val="0"/>
          <c:showPercent val="0"/>
          <c:showBubbleSize val="0"/>
        </c:dLbls>
        <c:marker val="1"/>
        <c:smooth val="0"/>
        <c:axId val="104056704"/>
        <c:axId val="104058240"/>
      </c:lineChart>
      <c:catAx>
        <c:axId val="104056704"/>
        <c:scaling>
          <c:orientation val="minMax"/>
        </c:scaling>
        <c:delete val="0"/>
        <c:axPos val="b"/>
        <c:majorTickMark val="none"/>
        <c:minorTickMark val="none"/>
        <c:tickLblPos val="nextTo"/>
        <c:crossAx val="104058240"/>
        <c:crosses val="autoZero"/>
        <c:auto val="1"/>
        <c:lblAlgn val="ctr"/>
        <c:lblOffset val="100"/>
        <c:noMultiLvlLbl val="0"/>
      </c:catAx>
      <c:valAx>
        <c:axId val="104058240"/>
        <c:scaling>
          <c:orientation val="minMax"/>
        </c:scaling>
        <c:delete val="0"/>
        <c:axPos val="l"/>
        <c:majorGridlines/>
        <c:numFmt formatCode="General" sourceLinked="1"/>
        <c:majorTickMark val="none"/>
        <c:minorTickMark val="none"/>
        <c:tickLblPos val="nextTo"/>
        <c:crossAx val="104056704"/>
        <c:crosses val="autoZero"/>
        <c:crossBetween val="between"/>
      </c:valAx>
      <c:dTable>
        <c:showHorzBorder val="1"/>
        <c:showVertBorder val="1"/>
        <c:showOutline val="1"/>
        <c:showKeys val="1"/>
      </c:dTable>
    </c:plotArea>
    <c:plotVisOnly val="1"/>
    <c:dispBlanksAs val="gap"/>
    <c:showDLblsOverMax val="0"/>
  </c:chart>
  <c:txPr>
    <a:bodyPr/>
    <a:lstStyle/>
    <a:p>
      <a:pPr>
        <a:defRPr>
          <a:solidFill>
            <a:schemeClr val="tx2">
              <a:lumMod val="50000"/>
            </a:schemeClr>
          </a:solidFil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Child Medicaid CPST (HCBS) Admits/k</a:t>
            </a:r>
          </a:p>
        </c:rich>
      </c:tx>
      <c:layout/>
      <c:overlay val="0"/>
    </c:title>
    <c:autoTitleDeleted val="0"/>
    <c:plotArea>
      <c:layout/>
      <c:lineChart>
        <c:grouping val="standard"/>
        <c:varyColors val="0"/>
        <c:ser>
          <c:idx val="0"/>
          <c:order val="0"/>
          <c:tx>
            <c:strRef>
              <c:f>Data!$A$18</c:f>
              <c:strCache>
                <c:ptCount val="1"/>
                <c:pt idx="0">
                  <c:v>Admits/k</c:v>
                </c:pt>
              </c:strCache>
            </c:strRef>
          </c:tx>
          <c:spPr>
            <a:ln w="57150"/>
          </c:spPr>
          <c:marker>
            <c:symbol val="none"/>
          </c:marker>
          <c:cat>
            <c:strRef>
              <c:f>Data!$B$17:$I$17</c:f>
              <c:strCache>
                <c:ptCount val="8"/>
                <c:pt idx="0">
                  <c:v>April</c:v>
                </c:pt>
                <c:pt idx="1">
                  <c:v>May</c:v>
                </c:pt>
                <c:pt idx="2">
                  <c:v>June</c:v>
                </c:pt>
                <c:pt idx="3">
                  <c:v>July</c:v>
                </c:pt>
                <c:pt idx="4">
                  <c:v>Aug</c:v>
                </c:pt>
                <c:pt idx="5">
                  <c:v>Sept</c:v>
                </c:pt>
                <c:pt idx="6">
                  <c:v>Oct</c:v>
                </c:pt>
                <c:pt idx="7">
                  <c:v>Nov</c:v>
                </c:pt>
              </c:strCache>
            </c:strRef>
          </c:cat>
          <c:val>
            <c:numRef>
              <c:f>Data!$B$18:$I$18</c:f>
              <c:numCache>
                <c:formatCode>General</c:formatCode>
                <c:ptCount val="8"/>
                <c:pt idx="0">
                  <c:v>14.05</c:v>
                </c:pt>
                <c:pt idx="1">
                  <c:v>15.08</c:v>
                </c:pt>
                <c:pt idx="2">
                  <c:v>15.950000000000005</c:v>
                </c:pt>
                <c:pt idx="3">
                  <c:v>16.64</c:v>
                </c:pt>
                <c:pt idx="4">
                  <c:v>14.91</c:v>
                </c:pt>
                <c:pt idx="5">
                  <c:v>15.739999999999998</c:v>
                </c:pt>
                <c:pt idx="6">
                  <c:v>17.2</c:v>
                </c:pt>
                <c:pt idx="7">
                  <c:v>17.690000000000001</c:v>
                </c:pt>
              </c:numCache>
            </c:numRef>
          </c:val>
          <c:smooth val="0"/>
        </c:ser>
        <c:dLbls>
          <c:showLegendKey val="0"/>
          <c:showVal val="0"/>
          <c:showCatName val="0"/>
          <c:showSerName val="0"/>
          <c:showPercent val="0"/>
          <c:showBubbleSize val="0"/>
        </c:dLbls>
        <c:marker val="1"/>
        <c:smooth val="0"/>
        <c:axId val="104182528"/>
        <c:axId val="104184064"/>
      </c:lineChart>
      <c:catAx>
        <c:axId val="104182528"/>
        <c:scaling>
          <c:orientation val="minMax"/>
        </c:scaling>
        <c:delete val="0"/>
        <c:axPos val="b"/>
        <c:majorTickMark val="none"/>
        <c:minorTickMark val="none"/>
        <c:tickLblPos val="nextTo"/>
        <c:crossAx val="104184064"/>
        <c:crosses val="autoZero"/>
        <c:auto val="1"/>
        <c:lblAlgn val="ctr"/>
        <c:lblOffset val="100"/>
        <c:noMultiLvlLbl val="0"/>
      </c:catAx>
      <c:valAx>
        <c:axId val="104184064"/>
        <c:scaling>
          <c:orientation val="minMax"/>
        </c:scaling>
        <c:delete val="0"/>
        <c:axPos val="l"/>
        <c:majorGridlines/>
        <c:numFmt formatCode="General" sourceLinked="1"/>
        <c:majorTickMark val="none"/>
        <c:minorTickMark val="none"/>
        <c:tickLblPos val="nextTo"/>
        <c:crossAx val="104182528"/>
        <c:crosses val="autoZero"/>
        <c:crossBetween val="between"/>
      </c:valAx>
      <c:dTable>
        <c:showHorzBorder val="1"/>
        <c:showVertBorder val="1"/>
        <c:showOutline val="1"/>
        <c:showKeys val="1"/>
      </c:dTable>
    </c:plotArea>
    <c:plotVisOnly val="1"/>
    <c:dispBlanksAs val="gap"/>
    <c:showDLblsOverMax val="0"/>
  </c:chart>
  <c:txPr>
    <a:bodyPr/>
    <a:lstStyle/>
    <a:p>
      <a:pPr>
        <a:defRPr>
          <a:solidFill>
            <a:schemeClr val="tx2">
              <a:lumMod val="50000"/>
            </a:schemeClr>
          </a:solidFill>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title>
      <c:tx>
        <c:rich>
          <a:bodyPr/>
          <a:lstStyle/>
          <a:p>
            <a:pPr>
              <a:defRPr/>
            </a:pPr>
            <a:r>
              <a:rPr lang="en-US"/>
              <a:t>IP Readmits</a:t>
            </a:r>
          </a:p>
        </c:rich>
      </c:tx>
      <c:layout/>
      <c:overlay val="0"/>
    </c:title>
    <c:autoTitleDeleted val="0"/>
    <c:plotArea>
      <c:layout/>
      <c:lineChart>
        <c:grouping val="standard"/>
        <c:varyColors val="0"/>
        <c:ser>
          <c:idx val="0"/>
          <c:order val="0"/>
          <c:tx>
            <c:strRef>
              <c:f>Sheet1!$C$1:$C$2</c:f>
              <c:strCache>
                <c:ptCount val="1"/>
                <c:pt idx="0">
                  <c:v>Adult </c:v>
                </c:pt>
              </c:strCache>
            </c:strRef>
          </c:tx>
          <c:marker>
            <c:symbol val="none"/>
          </c:marker>
          <c:cat>
            <c:strRef>
              <c:f>Sheet1!$A$3:$B$11</c:f>
              <c:strCache>
                <c:ptCount val="9"/>
                <c:pt idx="0">
                  <c:v>March</c:v>
                </c:pt>
                <c:pt idx="1">
                  <c:v>April</c:v>
                </c:pt>
                <c:pt idx="2">
                  <c:v>May</c:v>
                </c:pt>
                <c:pt idx="3">
                  <c:v>June</c:v>
                </c:pt>
                <c:pt idx="4">
                  <c:v>July</c:v>
                </c:pt>
                <c:pt idx="5">
                  <c:v>Aug</c:v>
                </c:pt>
                <c:pt idx="6">
                  <c:v>Sept</c:v>
                </c:pt>
                <c:pt idx="7">
                  <c:v>Oct</c:v>
                </c:pt>
                <c:pt idx="8">
                  <c:v>Nov</c:v>
                </c:pt>
              </c:strCache>
            </c:strRef>
          </c:cat>
          <c:val>
            <c:numRef>
              <c:f>Sheet1!$C$3:$C$11</c:f>
              <c:numCache>
                <c:formatCode>0%</c:formatCode>
                <c:ptCount val="9"/>
                <c:pt idx="0">
                  <c:v>0.17728852838933901</c:v>
                </c:pt>
                <c:pt idx="1">
                  <c:v>0.16500453309156801</c:v>
                </c:pt>
                <c:pt idx="2">
                  <c:v>0.15726109857035336</c:v>
                </c:pt>
                <c:pt idx="3">
                  <c:v>0.17091454272863499</c:v>
                </c:pt>
                <c:pt idx="4">
                  <c:v>0.13890963405526527</c:v>
                </c:pt>
                <c:pt idx="5">
                  <c:v>0.14210919970082217</c:v>
                </c:pt>
                <c:pt idx="6">
                  <c:v>0.16694630872483227</c:v>
                </c:pt>
                <c:pt idx="7">
                  <c:v>0.16800000000000001</c:v>
                </c:pt>
                <c:pt idx="8">
                  <c:v>0.14260089686098601</c:v>
                </c:pt>
              </c:numCache>
            </c:numRef>
          </c:val>
          <c:smooth val="0"/>
        </c:ser>
        <c:ser>
          <c:idx val="1"/>
          <c:order val="1"/>
          <c:tx>
            <c:strRef>
              <c:f>Sheet1!$D$1:$D$2</c:f>
              <c:strCache>
                <c:ptCount val="1"/>
                <c:pt idx="0">
                  <c:v>Child </c:v>
                </c:pt>
              </c:strCache>
            </c:strRef>
          </c:tx>
          <c:marker>
            <c:symbol val="none"/>
          </c:marker>
          <c:cat>
            <c:strRef>
              <c:f>Sheet1!$A$3:$B$11</c:f>
              <c:strCache>
                <c:ptCount val="9"/>
                <c:pt idx="0">
                  <c:v>March</c:v>
                </c:pt>
                <c:pt idx="1">
                  <c:v>April</c:v>
                </c:pt>
                <c:pt idx="2">
                  <c:v>May</c:v>
                </c:pt>
                <c:pt idx="3">
                  <c:v>June</c:v>
                </c:pt>
                <c:pt idx="4">
                  <c:v>July</c:v>
                </c:pt>
                <c:pt idx="5">
                  <c:v>Aug</c:v>
                </c:pt>
                <c:pt idx="6">
                  <c:v>Sept</c:v>
                </c:pt>
                <c:pt idx="7">
                  <c:v>Oct</c:v>
                </c:pt>
                <c:pt idx="8">
                  <c:v>Nov</c:v>
                </c:pt>
              </c:strCache>
            </c:strRef>
          </c:cat>
          <c:val>
            <c:numRef>
              <c:f>Sheet1!$D$3:$D$11</c:f>
              <c:numCache>
                <c:formatCode>0%</c:formatCode>
                <c:ptCount val="9"/>
                <c:pt idx="0">
                  <c:v>7.6045627376425007E-2</c:v>
                </c:pt>
                <c:pt idx="1">
                  <c:v>0.14473684210526333</c:v>
                </c:pt>
                <c:pt idx="2">
                  <c:v>9.0311986863710919E-2</c:v>
                </c:pt>
                <c:pt idx="3">
                  <c:v>0.1161731207289292</c:v>
                </c:pt>
                <c:pt idx="4">
                  <c:v>0.14022988505747136</c:v>
                </c:pt>
                <c:pt idx="5">
                  <c:v>0.14259597806215701</c:v>
                </c:pt>
                <c:pt idx="6">
                  <c:v>0.101503759398496</c:v>
                </c:pt>
                <c:pt idx="7">
                  <c:v>0.10335195530726198</c:v>
                </c:pt>
                <c:pt idx="8">
                  <c:v>0.1038525963149069</c:v>
                </c:pt>
              </c:numCache>
            </c:numRef>
          </c:val>
          <c:smooth val="0"/>
        </c:ser>
        <c:ser>
          <c:idx val="2"/>
          <c:order val="2"/>
          <c:tx>
            <c:strRef>
              <c:f>Sheet1!$E$1:$E$2</c:f>
              <c:strCache>
                <c:ptCount val="1"/>
                <c:pt idx="0">
                  <c:v>Combined</c:v>
                </c:pt>
              </c:strCache>
            </c:strRef>
          </c:tx>
          <c:marker>
            <c:symbol val="none"/>
          </c:marker>
          <c:cat>
            <c:strRef>
              <c:f>Sheet1!$A$3:$B$11</c:f>
              <c:strCache>
                <c:ptCount val="9"/>
                <c:pt idx="0">
                  <c:v>March</c:v>
                </c:pt>
                <c:pt idx="1">
                  <c:v>April</c:v>
                </c:pt>
                <c:pt idx="2">
                  <c:v>May</c:v>
                </c:pt>
                <c:pt idx="3">
                  <c:v>June</c:v>
                </c:pt>
                <c:pt idx="4">
                  <c:v>July</c:v>
                </c:pt>
                <c:pt idx="5">
                  <c:v>Aug</c:v>
                </c:pt>
                <c:pt idx="6">
                  <c:v>Sept</c:v>
                </c:pt>
                <c:pt idx="7">
                  <c:v>Oct</c:v>
                </c:pt>
                <c:pt idx="8">
                  <c:v>Nov</c:v>
                </c:pt>
              </c:strCache>
            </c:strRef>
          </c:cat>
          <c:val>
            <c:numRef>
              <c:f>Sheet1!$E$3:$E$11</c:f>
              <c:numCache>
                <c:formatCode>0%</c:formatCode>
                <c:ptCount val="9"/>
                <c:pt idx="0">
                  <c:v>0.13894888408927236</c:v>
                </c:pt>
                <c:pt idx="1">
                  <c:v>0.15840978593272137</c:v>
                </c:pt>
                <c:pt idx="2">
                  <c:v>0.13622291021671787</c:v>
                </c:pt>
                <c:pt idx="3">
                  <c:v>0.15736040609137036</c:v>
                </c:pt>
                <c:pt idx="4">
                  <c:v>0.13923337091318988</c:v>
                </c:pt>
                <c:pt idx="5">
                  <c:v>0.14225053078556199</c:v>
                </c:pt>
                <c:pt idx="6">
                  <c:v>0.14675174013921116</c:v>
                </c:pt>
                <c:pt idx="7">
                  <c:v>0.14445574771108799</c:v>
                </c:pt>
                <c:pt idx="8">
                  <c:v>0.12908878504672799</c:v>
                </c:pt>
              </c:numCache>
            </c:numRef>
          </c:val>
          <c:smooth val="0"/>
        </c:ser>
        <c:dLbls>
          <c:showLegendKey val="0"/>
          <c:showVal val="0"/>
          <c:showCatName val="0"/>
          <c:showSerName val="0"/>
          <c:showPercent val="0"/>
          <c:showBubbleSize val="0"/>
        </c:dLbls>
        <c:marker val="1"/>
        <c:smooth val="0"/>
        <c:axId val="104562688"/>
        <c:axId val="104564224"/>
      </c:lineChart>
      <c:catAx>
        <c:axId val="104562688"/>
        <c:scaling>
          <c:orientation val="minMax"/>
        </c:scaling>
        <c:delete val="0"/>
        <c:axPos val="b"/>
        <c:majorTickMark val="none"/>
        <c:minorTickMark val="none"/>
        <c:tickLblPos val="nextTo"/>
        <c:crossAx val="104564224"/>
        <c:crosses val="autoZero"/>
        <c:auto val="1"/>
        <c:lblAlgn val="ctr"/>
        <c:lblOffset val="100"/>
        <c:noMultiLvlLbl val="0"/>
      </c:catAx>
      <c:valAx>
        <c:axId val="104564224"/>
        <c:scaling>
          <c:orientation val="minMax"/>
        </c:scaling>
        <c:delete val="0"/>
        <c:axPos val="l"/>
        <c:majorGridlines/>
        <c:numFmt formatCode="0%" sourceLinked="1"/>
        <c:majorTickMark val="none"/>
        <c:minorTickMark val="none"/>
        <c:tickLblPos val="nextTo"/>
        <c:crossAx val="104562688"/>
        <c:crosses val="autoZero"/>
        <c:crossBetween val="between"/>
      </c:valAx>
      <c:dTable>
        <c:showHorzBorder val="1"/>
        <c:showVertBorder val="1"/>
        <c:showOutline val="1"/>
        <c:showKeys val="1"/>
      </c:dTable>
    </c:plotArea>
    <c:plotVisOnly val="1"/>
    <c:dispBlanksAs val="gap"/>
    <c:showDLblsOverMax val="0"/>
  </c:chart>
  <c:txPr>
    <a:bodyPr/>
    <a:lstStyle/>
    <a:p>
      <a:pPr>
        <a:defRPr sz="1800">
          <a:solidFill>
            <a:schemeClr val="tx2">
              <a:lumMod val="50000"/>
            </a:schemeClr>
          </a:solidFill>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C9982-8D11-4338-8E14-6986E408AEF7}" type="doc">
      <dgm:prSet loTypeId="urn:microsoft.com/office/officeart/2005/8/layout/chevron2" loCatId="list" qsTypeId="urn:microsoft.com/office/officeart/2005/8/quickstyle/3d3" qsCatId="3D" csTypeId="urn:microsoft.com/office/officeart/2005/8/colors/accent0_2" csCatId="mainScheme" phldr="1"/>
      <dgm:spPr/>
      <dgm:t>
        <a:bodyPr/>
        <a:lstStyle/>
        <a:p>
          <a:endParaRPr lang="en-US"/>
        </a:p>
      </dgm:t>
    </dgm:pt>
    <dgm:pt modelId="{FBBCB6ED-4697-47B7-817C-7223E74A66FA}">
      <dgm:prSet phldrT="[Text]"/>
      <dgm:spPr/>
      <dgm:t>
        <a:bodyPr/>
        <a:lstStyle/>
        <a:p>
          <a:r>
            <a:rPr lang="en-US" dirty="0" smtClean="0">
              <a:solidFill>
                <a:srgbClr val="FF9900"/>
              </a:solidFill>
            </a:rPr>
            <a:t>Pre 3/1</a:t>
          </a:r>
          <a:endParaRPr lang="en-US" dirty="0">
            <a:solidFill>
              <a:srgbClr val="FF9900"/>
            </a:solidFill>
          </a:endParaRPr>
        </a:p>
      </dgm:t>
    </dgm:pt>
    <dgm:pt modelId="{697C0F95-E7E6-41A4-A4F6-008D5E12D7F8}" type="parTrans" cxnId="{0383871F-47D9-49A3-812F-B7FBBC0CCF86}">
      <dgm:prSet/>
      <dgm:spPr/>
      <dgm:t>
        <a:bodyPr/>
        <a:lstStyle/>
        <a:p>
          <a:endParaRPr lang="en-US"/>
        </a:p>
      </dgm:t>
    </dgm:pt>
    <dgm:pt modelId="{DB86147D-6652-4744-8DF5-94095FF49E1C}" type="sibTrans" cxnId="{0383871F-47D9-49A3-812F-B7FBBC0CCF86}">
      <dgm:prSet/>
      <dgm:spPr/>
      <dgm:t>
        <a:bodyPr/>
        <a:lstStyle/>
        <a:p>
          <a:endParaRPr lang="en-US"/>
        </a:p>
      </dgm:t>
    </dgm:pt>
    <dgm:pt modelId="{16B3E11E-9374-4149-8BD2-6ED519F6EF6A}">
      <dgm:prSet phldrT="[Text]"/>
      <dgm:spPr/>
      <dgm:t>
        <a:bodyPr/>
        <a:lstStyle/>
        <a:p>
          <a:r>
            <a:rPr lang="en-US" dirty="0" smtClean="0">
              <a:solidFill>
                <a:schemeClr val="tx1"/>
              </a:solidFill>
            </a:rPr>
            <a:t>Build the infrastructure</a:t>
          </a:r>
          <a:endParaRPr lang="en-US" dirty="0">
            <a:solidFill>
              <a:schemeClr val="tx1"/>
            </a:solidFill>
          </a:endParaRPr>
        </a:p>
      </dgm:t>
    </dgm:pt>
    <dgm:pt modelId="{53F5FFB1-B894-4836-9AB4-59A269AF9C04}" type="parTrans" cxnId="{882463F4-0671-45F0-8BEC-27DD98BD68CB}">
      <dgm:prSet/>
      <dgm:spPr/>
      <dgm:t>
        <a:bodyPr/>
        <a:lstStyle/>
        <a:p>
          <a:endParaRPr lang="en-US"/>
        </a:p>
      </dgm:t>
    </dgm:pt>
    <dgm:pt modelId="{87C17E8F-0D43-462C-882B-B664748FB00C}" type="sibTrans" cxnId="{882463F4-0671-45F0-8BEC-27DD98BD68CB}">
      <dgm:prSet/>
      <dgm:spPr/>
      <dgm:t>
        <a:bodyPr/>
        <a:lstStyle/>
        <a:p>
          <a:endParaRPr lang="en-US"/>
        </a:p>
      </dgm:t>
    </dgm:pt>
    <dgm:pt modelId="{CD974364-7F4E-4D78-B666-8B492421AC9D}">
      <dgm:prSet phldrT="[Text]"/>
      <dgm:spPr/>
      <dgm:t>
        <a:bodyPr/>
        <a:lstStyle/>
        <a:p>
          <a:r>
            <a:rPr lang="en-US" dirty="0" smtClean="0">
              <a:solidFill>
                <a:schemeClr val="tx1"/>
              </a:solidFill>
            </a:rPr>
            <a:t>Train and engage</a:t>
          </a:r>
          <a:endParaRPr lang="en-US" dirty="0">
            <a:solidFill>
              <a:schemeClr val="tx1"/>
            </a:solidFill>
          </a:endParaRPr>
        </a:p>
      </dgm:t>
    </dgm:pt>
    <dgm:pt modelId="{CE5291B3-4649-468C-8624-008BE325BB7D}" type="parTrans" cxnId="{8A1CA064-6E35-4056-8BCF-BD1C4CE97559}">
      <dgm:prSet/>
      <dgm:spPr/>
      <dgm:t>
        <a:bodyPr/>
        <a:lstStyle/>
        <a:p>
          <a:endParaRPr lang="en-US"/>
        </a:p>
      </dgm:t>
    </dgm:pt>
    <dgm:pt modelId="{3F415E13-C7F5-4799-A6B7-E613F2EB38E8}" type="sibTrans" cxnId="{8A1CA064-6E35-4056-8BCF-BD1C4CE97559}">
      <dgm:prSet/>
      <dgm:spPr/>
      <dgm:t>
        <a:bodyPr/>
        <a:lstStyle/>
        <a:p>
          <a:endParaRPr lang="en-US"/>
        </a:p>
      </dgm:t>
    </dgm:pt>
    <dgm:pt modelId="{6A94DECC-BB42-4FAB-920F-2BC834F62ACB}">
      <dgm:prSet phldrT="[Text]"/>
      <dgm:spPr/>
      <dgm:t>
        <a:bodyPr/>
        <a:lstStyle/>
        <a:p>
          <a:r>
            <a:rPr lang="en-US" dirty="0" smtClean="0">
              <a:solidFill>
                <a:srgbClr val="FF9900"/>
              </a:solidFill>
            </a:rPr>
            <a:t>3/1</a:t>
          </a:r>
          <a:endParaRPr lang="en-US" dirty="0">
            <a:solidFill>
              <a:srgbClr val="FF9900"/>
            </a:solidFill>
          </a:endParaRPr>
        </a:p>
      </dgm:t>
    </dgm:pt>
    <dgm:pt modelId="{5D67D6BB-968F-43A5-ABC5-12588B5CFD89}" type="parTrans" cxnId="{F14F7F01-E186-4AAE-BB98-5952B473FE7E}">
      <dgm:prSet/>
      <dgm:spPr/>
      <dgm:t>
        <a:bodyPr/>
        <a:lstStyle/>
        <a:p>
          <a:endParaRPr lang="en-US"/>
        </a:p>
      </dgm:t>
    </dgm:pt>
    <dgm:pt modelId="{34B05755-7F77-49A9-A24A-49010C41F845}" type="sibTrans" cxnId="{F14F7F01-E186-4AAE-BB98-5952B473FE7E}">
      <dgm:prSet/>
      <dgm:spPr/>
      <dgm:t>
        <a:bodyPr/>
        <a:lstStyle/>
        <a:p>
          <a:endParaRPr lang="en-US"/>
        </a:p>
      </dgm:t>
    </dgm:pt>
    <dgm:pt modelId="{A27B0506-306B-4E4E-BD89-C96D96E2B16A}">
      <dgm:prSet phldrT="[Text]"/>
      <dgm:spPr/>
      <dgm:t>
        <a:bodyPr/>
        <a:lstStyle/>
        <a:p>
          <a:r>
            <a:rPr lang="en-US" dirty="0" smtClean="0">
              <a:solidFill>
                <a:schemeClr val="tx1"/>
              </a:solidFill>
            </a:rPr>
            <a:t>Turn on the lights</a:t>
          </a:r>
          <a:endParaRPr lang="en-US" dirty="0">
            <a:solidFill>
              <a:schemeClr val="tx1"/>
            </a:solidFill>
          </a:endParaRPr>
        </a:p>
      </dgm:t>
    </dgm:pt>
    <dgm:pt modelId="{6BE173E9-DF9C-45FD-93B2-2A18BE96D06E}" type="parTrans" cxnId="{5D434808-7726-4B8F-BDBE-CF82CAADA941}">
      <dgm:prSet/>
      <dgm:spPr/>
      <dgm:t>
        <a:bodyPr/>
        <a:lstStyle/>
        <a:p>
          <a:endParaRPr lang="en-US"/>
        </a:p>
      </dgm:t>
    </dgm:pt>
    <dgm:pt modelId="{6D7E2958-E579-467E-9FCF-4E8E3997FCEC}" type="sibTrans" cxnId="{5D434808-7726-4B8F-BDBE-CF82CAADA941}">
      <dgm:prSet/>
      <dgm:spPr/>
      <dgm:t>
        <a:bodyPr/>
        <a:lstStyle/>
        <a:p>
          <a:endParaRPr lang="en-US"/>
        </a:p>
      </dgm:t>
    </dgm:pt>
    <dgm:pt modelId="{7DB2C21D-7793-4F24-81BF-61517552F97D}">
      <dgm:prSet phldrT="[Text]"/>
      <dgm:spPr/>
      <dgm:t>
        <a:bodyPr/>
        <a:lstStyle/>
        <a:p>
          <a:r>
            <a:rPr lang="en-US" dirty="0" smtClean="0">
              <a:solidFill>
                <a:schemeClr val="tx1"/>
              </a:solidFill>
            </a:rPr>
            <a:t>Answer the phones</a:t>
          </a:r>
          <a:endParaRPr lang="en-US" dirty="0">
            <a:solidFill>
              <a:schemeClr val="tx1"/>
            </a:solidFill>
          </a:endParaRPr>
        </a:p>
      </dgm:t>
    </dgm:pt>
    <dgm:pt modelId="{9706C156-E64B-410A-96EF-46D4A1B95EFC}" type="parTrans" cxnId="{3E4DC45F-9967-4569-B2AF-29A3C3A2750E}">
      <dgm:prSet/>
      <dgm:spPr/>
      <dgm:t>
        <a:bodyPr/>
        <a:lstStyle/>
        <a:p>
          <a:endParaRPr lang="en-US"/>
        </a:p>
      </dgm:t>
    </dgm:pt>
    <dgm:pt modelId="{A9967C98-D7A8-4741-BEA3-2726C4388423}" type="sibTrans" cxnId="{3E4DC45F-9967-4569-B2AF-29A3C3A2750E}">
      <dgm:prSet/>
      <dgm:spPr/>
      <dgm:t>
        <a:bodyPr/>
        <a:lstStyle/>
        <a:p>
          <a:endParaRPr lang="en-US"/>
        </a:p>
      </dgm:t>
    </dgm:pt>
    <dgm:pt modelId="{C2914DAC-35E6-4D9E-A4FF-8700E4D03B64}">
      <dgm:prSet phldrT="[Text]"/>
      <dgm:spPr/>
      <dgm:t>
        <a:bodyPr/>
        <a:lstStyle/>
        <a:p>
          <a:r>
            <a:rPr lang="en-US" dirty="0" smtClean="0">
              <a:solidFill>
                <a:srgbClr val="FF9900"/>
              </a:solidFill>
            </a:rPr>
            <a:t>3/1- Now</a:t>
          </a:r>
          <a:endParaRPr lang="en-US" dirty="0">
            <a:solidFill>
              <a:srgbClr val="FF9900"/>
            </a:solidFill>
          </a:endParaRPr>
        </a:p>
      </dgm:t>
    </dgm:pt>
    <dgm:pt modelId="{DC4D049D-8A49-404E-90B4-46975F294C49}" type="parTrans" cxnId="{FE57A242-55E8-4B9E-8FB2-AFC6A2032917}">
      <dgm:prSet/>
      <dgm:spPr/>
      <dgm:t>
        <a:bodyPr/>
        <a:lstStyle/>
        <a:p>
          <a:endParaRPr lang="en-US"/>
        </a:p>
      </dgm:t>
    </dgm:pt>
    <dgm:pt modelId="{A771D3A4-FBF8-4D32-AFBC-EDB3411FA888}" type="sibTrans" cxnId="{FE57A242-55E8-4B9E-8FB2-AFC6A2032917}">
      <dgm:prSet/>
      <dgm:spPr/>
      <dgm:t>
        <a:bodyPr/>
        <a:lstStyle/>
        <a:p>
          <a:endParaRPr lang="en-US"/>
        </a:p>
      </dgm:t>
    </dgm:pt>
    <dgm:pt modelId="{E3AA6DEF-6EC3-4A06-9C0C-8E70A29E9FD3}">
      <dgm:prSet phldrT="[Text]"/>
      <dgm:spPr/>
      <dgm:t>
        <a:bodyPr/>
        <a:lstStyle/>
        <a:p>
          <a:r>
            <a:rPr lang="en-US" dirty="0" smtClean="0">
              <a:solidFill>
                <a:schemeClr val="tx1"/>
              </a:solidFill>
            </a:rPr>
            <a:t> Address challenges that come with large-scale change</a:t>
          </a:r>
          <a:endParaRPr lang="en-US" dirty="0">
            <a:solidFill>
              <a:schemeClr val="tx1"/>
            </a:solidFill>
          </a:endParaRPr>
        </a:p>
      </dgm:t>
    </dgm:pt>
    <dgm:pt modelId="{B8ED6BD5-F6CF-4A1E-9C3F-96B05E80810F}" type="parTrans" cxnId="{6C407690-01F7-4823-8615-EF7BA09E5C28}">
      <dgm:prSet/>
      <dgm:spPr/>
      <dgm:t>
        <a:bodyPr/>
        <a:lstStyle/>
        <a:p>
          <a:endParaRPr lang="en-US"/>
        </a:p>
      </dgm:t>
    </dgm:pt>
    <dgm:pt modelId="{5439E39D-F3EA-4462-8982-77F301F755BD}" type="sibTrans" cxnId="{6C407690-01F7-4823-8615-EF7BA09E5C28}">
      <dgm:prSet/>
      <dgm:spPr/>
      <dgm:t>
        <a:bodyPr/>
        <a:lstStyle/>
        <a:p>
          <a:endParaRPr lang="en-US"/>
        </a:p>
      </dgm:t>
    </dgm:pt>
    <dgm:pt modelId="{C7DD7488-4D12-4B19-82BD-096B14B50A5B}">
      <dgm:prSet phldrT="[Text]"/>
      <dgm:spPr/>
      <dgm:t>
        <a:bodyPr/>
        <a:lstStyle/>
        <a:p>
          <a:r>
            <a:rPr lang="en-US" dirty="0" smtClean="0">
              <a:solidFill>
                <a:schemeClr val="tx1"/>
              </a:solidFill>
            </a:rPr>
            <a:t>Refine the program</a:t>
          </a:r>
          <a:endParaRPr lang="en-US" dirty="0">
            <a:solidFill>
              <a:schemeClr val="tx1"/>
            </a:solidFill>
          </a:endParaRPr>
        </a:p>
      </dgm:t>
    </dgm:pt>
    <dgm:pt modelId="{9A8A76EF-57C6-4D0D-B6F9-2A6C7920B6B0}" type="parTrans" cxnId="{6F913B5B-D634-466A-BF55-D41B70758F92}">
      <dgm:prSet/>
      <dgm:spPr/>
      <dgm:t>
        <a:bodyPr/>
        <a:lstStyle/>
        <a:p>
          <a:endParaRPr lang="en-US"/>
        </a:p>
      </dgm:t>
    </dgm:pt>
    <dgm:pt modelId="{DB019FD0-DF67-46E8-B1B4-3EECB9239302}" type="sibTrans" cxnId="{6F913B5B-D634-466A-BF55-D41B70758F92}">
      <dgm:prSet/>
      <dgm:spPr/>
      <dgm:t>
        <a:bodyPr/>
        <a:lstStyle/>
        <a:p>
          <a:endParaRPr lang="en-US"/>
        </a:p>
      </dgm:t>
    </dgm:pt>
    <dgm:pt modelId="{2389FE94-1045-4BCE-9FD3-0B80B17722C7}">
      <dgm:prSet phldrT="[Text]"/>
      <dgm:spPr/>
      <dgm:t>
        <a:bodyPr/>
        <a:lstStyle/>
        <a:p>
          <a:r>
            <a:rPr lang="en-US" dirty="0" smtClean="0">
              <a:solidFill>
                <a:schemeClr val="tx1"/>
              </a:solidFill>
            </a:rPr>
            <a:t>Ensure continuity of care (Priority No. 1)</a:t>
          </a:r>
          <a:endParaRPr lang="en-US" dirty="0">
            <a:solidFill>
              <a:schemeClr val="tx1"/>
            </a:solidFill>
          </a:endParaRPr>
        </a:p>
      </dgm:t>
    </dgm:pt>
    <dgm:pt modelId="{A73C0CD5-AEFE-4A0A-9776-90EAAB68E5CF}" type="parTrans" cxnId="{E22001A6-9B32-4854-83FE-1D73BC62DBB6}">
      <dgm:prSet/>
      <dgm:spPr/>
      <dgm:t>
        <a:bodyPr/>
        <a:lstStyle/>
        <a:p>
          <a:endParaRPr lang="en-US"/>
        </a:p>
      </dgm:t>
    </dgm:pt>
    <dgm:pt modelId="{4BC33D0B-CCF7-48CA-A428-A5F8756A829D}" type="sibTrans" cxnId="{E22001A6-9B32-4854-83FE-1D73BC62DBB6}">
      <dgm:prSet/>
      <dgm:spPr/>
      <dgm:t>
        <a:bodyPr/>
        <a:lstStyle/>
        <a:p>
          <a:endParaRPr lang="en-US"/>
        </a:p>
      </dgm:t>
    </dgm:pt>
    <dgm:pt modelId="{147F7CD7-5E03-47D1-AA1B-F2E10F59D253}">
      <dgm:prSet phldrT="[Text]"/>
      <dgm:spPr/>
      <dgm:t>
        <a:bodyPr/>
        <a:lstStyle/>
        <a:p>
          <a:r>
            <a:rPr lang="en-US" dirty="0" smtClean="0">
              <a:solidFill>
                <a:schemeClr val="tx1"/>
              </a:solidFill>
            </a:rPr>
            <a:t>Learn the nuances; adjust as needed</a:t>
          </a:r>
          <a:endParaRPr lang="en-US" dirty="0">
            <a:solidFill>
              <a:schemeClr val="tx1"/>
            </a:solidFill>
          </a:endParaRPr>
        </a:p>
      </dgm:t>
    </dgm:pt>
    <dgm:pt modelId="{6779F24D-1CC6-4099-8BDE-BECDD04D643A}" type="parTrans" cxnId="{A56E9CF0-F53A-4F37-B5A8-B7AB7DB58BB4}">
      <dgm:prSet/>
      <dgm:spPr/>
      <dgm:t>
        <a:bodyPr/>
        <a:lstStyle/>
        <a:p>
          <a:endParaRPr lang="en-US"/>
        </a:p>
      </dgm:t>
    </dgm:pt>
    <dgm:pt modelId="{2D95F1C8-4C3A-4714-9012-B0C2794998B8}" type="sibTrans" cxnId="{A56E9CF0-F53A-4F37-B5A8-B7AB7DB58BB4}">
      <dgm:prSet/>
      <dgm:spPr/>
      <dgm:t>
        <a:bodyPr/>
        <a:lstStyle/>
        <a:p>
          <a:endParaRPr lang="en-US"/>
        </a:p>
      </dgm:t>
    </dgm:pt>
    <dgm:pt modelId="{C4162493-5FFB-455F-A8A9-A2470F32628A}">
      <dgm:prSet phldrT="[Text]"/>
      <dgm:spPr/>
      <dgm:t>
        <a:bodyPr/>
        <a:lstStyle/>
        <a:p>
          <a:r>
            <a:rPr lang="en-US" dirty="0" smtClean="0">
              <a:solidFill>
                <a:schemeClr val="tx1"/>
              </a:solidFill>
            </a:rPr>
            <a:t>Train and teach and train some more</a:t>
          </a:r>
          <a:endParaRPr lang="en-US" dirty="0">
            <a:solidFill>
              <a:schemeClr val="tx1"/>
            </a:solidFill>
          </a:endParaRPr>
        </a:p>
      </dgm:t>
    </dgm:pt>
    <dgm:pt modelId="{0AFB0801-7E84-45A9-BD3E-D72DB2206F7F}" type="parTrans" cxnId="{695BA887-856F-47A8-B964-4B8AF58F6309}">
      <dgm:prSet/>
      <dgm:spPr/>
      <dgm:t>
        <a:bodyPr/>
        <a:lstStyle/>
        <a:p>
          <a:endParaRPr lang="en-US"/>
        </a:p>
      </dgm:t>
    </dgm:pt>
    <dgm:pt modelId="{DD7F5BA1-E636-4790-A28C-312C17934286}" type="sibTrans" cxnId="{695BA887-856F-47A8-B964-4B8AF58F6309}">
      <dgm:prSet/>
      <dgm:spPr/>
      <dgm:t>
        <a:bodyPr/>
        <a:lstStyle/>
        <a:p>
          <a:endParaRPr lang="en-US"/>
        </a:p>
      </dgm:t>
    </dgm:pt>
    <dgm:pt modelId="{03A03DF6-34B9-4EE3-90F3-929444B05DA2}">
      <dgm:prSet phldrT="[Text]"/>
      <dgm:spPr/>
      <dgm:t>
        <a:bodyPr/>
        <a:lstStyle/>
        <a:p>
          <a:r>
            <a:rPr lang="en-US" dirty="0" smtClean="0">
              <a:solidFill>
                <a:schemeClr val="tx1"/>
              </a:solidFill>
            </a:rPr>
            <a:t>Build the network</a:t>
          </a:r>
          <a:endParaRPr lang="en-US" dirty="0">
            <a:solidFill>
              <a:schemeClr val="tx1"/>
            </a:solidFill>
          </a:endParaRPr>
        </a:p>
      </dgm:t>
    </dgm:pt>
    <dgm:pt modelId="{295947DD-B47C-4A10-A201-D71458DA04A8}" type="parTrans" cxnId="{DAE95F72-5805-4B55-A9C7-534AA38CB402}">
      <dgm:prSet/>
      <dgm:spPr/>
      <dgm:t>
        <a:bodyPr/>
        <a:lstStyle/>
        <a:p>
          <a:endParaRPr lang="en-US"/>
        </a:p>
      </dgm:t>
    </dgm:pt>
    <dgm:pt modelId="{91F93EE4-3A5C-4142-BC0B-18970C4EE6BF}" type="sibTrans" cxnId="{DAE95F72-5805-4B55-A9C7-534AA38CB402}">
      <dgm:prSet/>
      <dgm:spPr/>
      <dgm:t>
        <a:bodyPr/>
        <a:lstStyle/>
        <a:p>
          <a:endParaRPr lang="en-US"/>
        </a:p>
      </dgm:t>
    </dgm:pt>
    <dgm:pt modelId="{ABD63EA0-4E3B-4027-97E6-08DC3F3A031C}" type="pres">
      <dgm:prSet presAssocID="{2C9C9982-8D11-4338-8E14-6986E408AEF7}" presName="linearFlow" presStyleCnt="0">
        <dgm:presLayoutVars>
          <dgm:dir/>
          <dgm:animLvl val="lvl"/>
          <dgm:resizeHandles val="exact"/>
        </dgm:presLayoutVars>
      </dgm:prSet>
      <dgm:spPr/>
      <dgm:t>
        <a:bodyPr/>
        <a:lstStyle/>
        <a:p>
          <a:endParaRPr lang="en-US"/>
        </a:p>
      </dgm:t>
    </dgm:pt>
    <dgm:pt modelId="{ADF82C4D-5A0F-4B3C-80AE-037C40B8CDEB}" type="pres">
      <dgm:prSet presAssocID="{FBBCB6ED-4697-47B7-817C-7223E74A66FA}" presName="composite" presStyleCnt="0"/>
      <dgm:spPr/>
    </dgm:pt>
    <dgm:pt modelId="{9BD3483E-A41F-4887-9903-31BDF9928363}" type="pres">
      <dgm:prSet presAssocID="{FBBCB6ED-4697-47B7-817C-7223E74A66FA}" presName="parentText" presStyleLbl="alignNode1" presStyleIdx="0" presStyleCnt="3">
        <dgm:presLayoutVars>
          <dgm:chMax val="1"/>
          <dgm:bulletEnabled val="1"/>
        </dgm:presLayoutVars>
      </dgm:prSet>
      <dgm:spPr/>
      <dgm:t>
        <a:bodyPr/>
        <a:lstStyle/>
        <a:p>
          <a:endParaRPr lang="en-US"/>
        </a:p>
      </dgm:t>
    </dgm:pt>
    <dgm:pt modelId="{F6811800-4F75-4BD2-B4E8-B6F6AED99BCA}" type="pres">
      <dgm:prSet presAssocID="{FBBCB6ED-4697-47B7-817C-7223E74A66FA}" presName="descendantText" presStyleLbl="alignAcc1" presStyleIdx="0" presStyleCnt="3">
        <dgm:presLayoutVars>
          <dgm:bulletEnabled val="1"/>
        </dgm:presLayoutVars>
      </dgm:prSet>
      <dgm:spPr/>
      <dgm:t>
        <a:bodyPr/>
        <a:lstStyle/>
        <a:p>
          <a:endParaRPr lang="en-US"/>
        </a:p>
      </dgm:t>
    </dgm:pt>
    <dgm:pt modelId="{88236E5C-12B9-4137-BD39-E13E33648E67}" type="pres">
      <dgm:prSet presAssocID="{DB86147D-6652-4744-8DF5-94095FF49E1C}" presName="sp" presStyleCnt="0"/>
      <dgm:spPr/>
    </dgm:pt>
    <dgm:pt modelId="{9608A6F6-375A-4839-B3E5-DB837F409413}" type="pres">
      <dgm:prSet presAssocID="{6A94DECC-BB42-4FAB-920F-2BC834F62ACB}" presName="composite" presStyleCnt="0"/>
      <dgm:spPr/>
    </dgm:pt>
    <dgm:pt modelId="{0AEB3BFF-E0DD-403C-ABCB-201A2538A230}" type="pres">
      <dgm:prSet presAssocID="{6A94DECC-BB42-4FAB-920F-2BC834F62ACB}" presName="parentText" presStyleLbl="alignNode1" presStyleIdx="1" presStyleCnt="3">
        <dgm:presLayoutVars>
          <dgm:chMax val="1"/>
          <dgm:bulletEnabled val="1"/>
        </dgm:presLayoutVars>
      </dgm:prSet>
      <dgm:spPr/>
      <dgm:t>
        <a:bodyPr/>
        <a:lstStyle/>
        <a:p>
          <a:endParaRPr lang="en-US"/>
        </a:p>
      </dgm:t>
    </dgm:pt>
    <dgm:pt modelId="{28F509F9-1C95-4731-8F63-D744F800B3B6}" type="pres">
      <dgm:prSet presAssocID="{6A94DECC-BB42-4FAB-920F-2BC834F62ACB}" presName="descendantText" presStyleLbl="alignAcc1" presStyleIdx="1" presStyleCnt="3">
        <dgm:presLayoutVars>
          <dgm:bulletEnabled val="1"/>
        </dgm:presLayoutVars>
      </dgm:prSet>
      <dgm:spPr/>
      <dgm:t>
        <a:bodyPr/>
        <a:lstStyle/>
        <a:p>
          <a:endParaRPr lang="en-US"/>
        </a:p>
      </dgm:t>
    </dgm:pt>
    <dgm:pt modelId="{571EDF49-9A7C-4510-B03F-C2BCAC8EF243}" type="pres">
      <dgm:prSet presAssocID="{34B05755-7F77-49A9-A24A-49010C41F845}" presName="sp" presStyleCnt="0"/>
      <dgm:spPr/>
    </dgm:pt>
    <dgm:pt modelId="{0F4DB3D2-6A5C-470B-9FE8-66D364CDD157}" type="pres">
      <dgm:prSet presAssocID="{C2914DAC-35E6-4D9E-A4FF-8700E4D03B64}" presName="composite" presStyleCnt="0"/>
      <dgm:spPr/>
    </dgm:pt>
    <dgm:pt modelId="{BCC7F961-293D-47A7-84C9-913CBEC7AC50}" type="pres">
      <dgm:prSet presAssocID="{C2914DAC-35E6-4D9E-A4FF-8700E4D03B64}" presName="parentText" presStyleLbl="alignNode1" presStyleIdx="2" presStyleCnt="3">
        <dgm:presLayoutVars>
          <dgm:chMax val="1"/>
          <dgm:bulletEnabled val="1"/>
        </dgm:presLayoutVars>
      </dgm:prSet>
      <dgm:spPr/>
      <dgm:t>
        <a:bodyPr/>
        <a:lstStyle/>
        <a:p>
          <a:endParaRPr lang="en-US"/>
        </a:p>
      </dgm:t>
    </dgm:pt>
    <dgm:pt modelId="{810C2472-4DE6-4422-93E7-BE5305013ACA}" type="pres">
      <dgm:prSet presAssocID="{C2914DAC-35E6-4D9E-A4FF-8700E4D03B64}" presName="descendantText" presStyleLbl="alignAcc1" presStyleIdx="2" presStyleCnt="3">
        <dgm:presLayoutVars>
          <dgm:bulletEnabled val="1"/>
        </dgm:presLayoutVars>
      </dgm:prSet>
      <dgm:spPr/>
      <dgm:t>
        <a:bodyPr/>
        <a:lstStyle/>
        <a:p>
          <a:endParaRPr lang="en-US"/>
        </a:p>
      </dgm:t>
    </dgm:pt>
  </dgm:ptLst>
  <dgm:cxnLst>
    <dgm:cxn modelId="{D7722F71-FD3E-4800-ABF2-84CF3575C1C0}" type="presOf" srcId="{C4162493-5FFB-455F-A8A9-A2470F32628A}" destId="{810C2472-4DE6-4422-93E7-BE5305013ACA}" srcOrd="0" destOrd="3" presId="urn:microsoft.com/office/officeart/2005/8/layout/chevron2"/>
    <dgm:cxn modelId="{0383871F-47D9-49A3-812F-B7FBBC0CCF86}" srcId="{2C9C9982-8D11-4338-8E14-6986E408AEF7}" destId="{FBBCB6ED-4697-47B7-817C-7223E74A66FA}" srcOrd="0" destOrd="0" parTransId="{697C0F95-E7E6-41A4-A4F6-008D5E12D7F8}" sibTransId="{DB86147D-6652-4744-8DF5-94095FF49E1C}"/>
    <dgm:cxn modelId="{882463F4-0671-45F0-8BEC-27DD98BD68CB}" srcId="{FBBCB6ED-4697-47B7-817C-7223E74A66FA}" destId="{16B3E11E-9374-4149-8BD2-6ED519F6EF6A}" srcOrd="0" destOrd="0" parTransId="{53F5FFB1-B894-4836-9AB4-59A269AF9C04}" sibTransId="{87C17E8F-0D43-462C-882B-B664748FB00C}"/>
    <dgm:cxn modelId="{955EFCFD-4F63-4B58-8A96-0C9AFABAE905}" type="presOf" srcId="{03A03DF6-34B9-4EE3-90F3-929444B05DA2}" destId="{F6811800-4F75-4BD2-B4E8-B6F6AED99BCA}" srcOrd="0" destOrd="2" presId="urn:microsoft.com/office/officeart/2005/8/layout/chevron2"/>
    <dgm:cxn modelId="{6F913B5B-D634-466A-BF55-D41B70758F92}" srcId="{C2914DAC-35E6-4D9E-A4FF-8700E4D03B64}" destId="{C7DD7488-4D12-4B19-82BD-096B14B50A5B}" srcOrd="1" destOrd="0" parTransId="{9A8A76EF-57C6-4D0D-B6F9-2A6C7920B6B0}" sibTransId="{DB019FD0-DF67-46E8-B1B4-3EECB9239302}"/>
    <dgm:cxn modelId="{695BA887-856F-47A8-B964-4B8AF58F6309}" srcId="{C2914DAC-35E6-4D9E-A4FF-8700E4D03B64}" destId="{C4162493-5FFB-455F-A8A9-A2470F32628A}" srcOrd="3" destOrd="0" parTransId="{0AFB0801-7E84-45A9-BD3E-D72DB2206F7F}" sibTransId="{DD7F5BA1-E636-4790-A28C-312C17934286}"/>
    <dgm:cxn modelId="{660D0A98-974F-44DD-B605-0594AD7A33B1}" type="presOf" srcId="{C2914DAC-35E6-4D9E-A4FF-8700E4D03B64}" destId="{BCC7F961-293D-47A7-84C9-913CBEC7AC50}" srcOrd="0" destOrd="0" presId="urn:microsoft.com/office/officeart/2005/8/layout/chevron2"/>
    <dgm:cxn modelId="{5D70DA66-8843-4059-8327-1E00EDEC0A5C}" type="presOf" srcId="{CD974364-7F4E-4D78-B666-8B492421AC9D}" destId="{F6811800-4F75-4BD2-B4E8-B6F6AED99BCA}" srcOrd="0" destOrd="1" presId="urn:microsoft.com/office/officeart/2005/8/layout/chevron2"/>
    <dgm:cxn modelId="{DAE95F72-5805-4B55-A9C7-534AA38CB402}" srcId="{FBBCB6ED-4697-47B7-817C-7223E74A66FA}" destId="{03A03DF6-34B9-4EE3-90F3-929444B05DA2}" srcOrd="2" destOrd="0" parTransId="{295947DD-B47C-4A10-A201-D71458DA04A8}" sibTransId="{91F93EE4-3A5C-4142-BC0B-18970C4EE6BF}"/>
    <dgm:cxn modelId="{C0B754D9-2715-4792-A68C-EDCCD759D509}" type="presOf" srcId="{E3AA6DEF-6EC3-4A06-9C0C-8E70A29E9FD3}" destId="{810C2472-4DE6-4422-93E7-BE5305013ACA}" srcOrd="0" destOrd="0" presId="urn:microsoft.com/office/officeart/2005/8/layout/chevron2"/>
    <dgm:cxn modelId="{25ECE0CF-3FB9-4AAD-BE25-C74CE371B084}" type="presOf" srcId="{C7DD7488-4D12-4B19-82BD-096B14B50A5B}" destId="{810C2472-4DE6-4422-93E7-BE5305013ACA}" srcOrd="0" destOrd="1" presId="urn:microsoft.com/office/officeart/2005/8/layout/chevron2"/>
    <dgm:cxn modelId="{5B3A0DF5-AB19-4AF9-80F5-371A3195AD2D}" type="presOf" srcId="{147F7CD7-5E03-47D1-AA1B-F2E10F59D253}" destId="{810C2472-4DE6-4422-93E7-BE5305013ACA}" srcOrd="0" destOrd="2" presId="urn:microsoft.com/office/officeart/2005/8/layout/chevron2"/>
    <dgm:cxn modelId="{F14F7F01-E186-4AAE-BB98-5952B473FE7E}" srcId="{2C9C9982-8D11-4338-8E14-6986E408AEF7}" destId="{6A94DECC-BB42-4FAB-920F-2BC834F62ACB}" srcOrd="1" destOrd="0" parTransId="{5D67D6BB-968F-43A5-ABC5-12588B5CFD89}" sibTransId="{34B05755-7F77-49A9-A24A-49010C41F845}"/>
    <dgm:cxn modelId="{DE97DC5D-39EB-4F55-A611-558F5C680FC7}" type="presOf" srcId="{6A94DECC-BB42-4FAB-920F-2BC834F62ACB}" destId="{0AEB3BFF-E0DD-403C-ABCB-201A2538A230}" srcOrd="0" destOrd="0" presId="urn:microsoft.com/office/officeart/2005/8/layout/chevron2"/>
    <dgm:cxn modelId="{F751C435-5521-4BB1-BE25-4E133C0706E9}" type="presOf" srcId="{2389FE94-1045-4BCE-9FD3-0B80B17722C7}" destId="{28F509F9-1C95-4731-8F63-D744F800B3B6}" srcOrd="0" destOrd="2" presId="urn:microsoft.com/office/officeart/2005/8/layout/chevron2"/>
    <dgm:cxn modelId="{6C407690-01F7-4823-8615-EF7BA09E5C28}" srcId="{C2914DAC-35E6-4D9E-A4FF-8700E4D03B64}" destId="{E3AA6DEF-6EC3-4A06-9C0C-8E70A29E9FD3}" srcOrd="0" destOrd="0" parTransId="{B8ED6BD5-F6CF-4A1E-9C3F-96B05E80810F}" sibTransId="{5439E39D-F3EA-4462-8982-77F301F755BD}"/>
    <dgm:cxn modelId="{3E4DC45F-9967-4569-B2AF-29A3C3A2750E}" srcId="{6A94DECC-BB42-4FAB-920F-2BC834F62ACB}" destId="{7DB2C21D-7793-4F24-81BF-61517552F97D}" srcOrd="1" destOrd="0" parTransId="{9706C156-E64B-410A-96EF-46D4A1B95EFC}" sibTransId="{A9967C98-D7A8-4741-BEA3-2726C4388423}"/>
    <dgm:cxn modelId="{E22001A6-9B32-4854-83FE-1D73BC62DBB6}" srcId="{6A94DECC-BB42-4FAB-920F-2BC834F62ACB}" destId="{2389FE94-1045-4BCE-9FD3-0B80B17722C7}" srcOrd="2" destOrd="0" parTransId="{A73C0CD5-AEFE-4A0A-9776-90EAAB68E5CF}" sibTransId="{4BC33D0B-CCF7-48CA-A428-A5F8756A829D}"/>
    <dgm:cxn modelId="{8DA5EA41-5292-4D44-97C0-559AB07BEE3A}" type="presOf" srcId="{16B3E11E-9374-4149-8BD2-6ED519F6EF6A}" destId="{F6811800-4F75-4BD2-B4E8-B6F6AED99BCA}" srcOrd="0" destOrd="0" presId="urn:microsoft.com/office/officeart/2005/8/layout/chevron2"/>
    <dgm:cxn modelId="{5D434808-7726-4B8F-BDBE-CF82CAADA941}" srcId="{6A94DECC-BB42-4FAB-920F-2BC834F62ACB}" destId="{A27B0506-306B-4E4E-BD89-C96D96E2B16A}" srcOrd="0" destOrd="0" parTransId="{6BE173E9-DF9C-45FD-93B2-2A18BE96D06E}" sibTransId="{6D7E2958-E579-467E-9FCF-4E8E3997FCEC}"/>
    <dgm:cxn modelId="{8A1CA064-6E35-4056-8BCF-BD1C4CE97559}" srcId="{FBBCB6ED-4697-47B7-817C-7223E74A66FA}" destId="{CD974364-7F4E-4D78-B666-8B492421AC9D}" srcOrd="1" destOrd="0" parTransId="{CE5291B3-4649-468C-8624-008BE325BB7D}" sibTransId="{3F415E13-C7F5-4799-A6B7-E613F2EB38E8}"/>
    <dgm:cxn modelId="{FE57A242-55E8-4B9E-8FB2-AFC6A2032917}" srcId="{2C9C9982-8D11-4338-8E14-6986E408AEF7}" destId="{C2914DAC-35E6-4D9E-A4FF-8700E4D03B64}" srcOrd="2" destOrd="0" parTransId="{DC4D049D-8A49-404E-90B4-46975F294C49}" sibTransId="{A771D3A4-FBF8-4D32-AFBC-EDB3411FA888}"/>
    <dgm:cxn modelId="{E18B99D2-886C-4FF0-9D3D-6E68208A4168}" type="presOf" srcId="{7DB2C21D-7793-4F24-81BF-61517552F97D}" destId="{28F509F9-1C95-4731-8F63-D744F800B3B6}" srcOrd="0" destOrd="1" presId="urn:microsoft.com/office/officeart/2005/8/layout/chevron2"/>
    <dgm:cxn modelId="{A56E9CF0-F53A-4F37-B5A8-B7AB7DB58BB4}" srcId="{C2914DAC-35E6-4D9E-A4FF-8700E4D03B64}" destId="{147F7CD7-5E03-47D1-AA1B-F2E10F59D253}" srcOrd="2" destOrd="0" parTransId="{6779F24D-1CC6-4099-8BDE-BECDD04D643A}" sibTransId="{2D95F1C8-4C3A-4714-9012-B0C2794998B8}"/>
    <dgm:cxn modelId="{4E0AD998-DE07-4C73-ACB4-D85485C356A0}" type="presOf" srcId="{2C9C9982-8D11-4338-8E14-6986E408AEF7}" destId="{ABD63EA0-4E3B-4027-97E6-08DC3F3A031C}" srcOrd="0" destOrd="0" presId="urn:microsoft.com/office/officeart/2005/8/layout/chevron2"/>
    <dgm:cxn modelId="{06FD1E25-4646-4565-8B9A-DEF630B8FFD9}" type="presOf" srcId="{FBBCB6ED-4697-47B7-817C-7223E74A66FA}" destId="{9BD3483E-A41F-4887-9903-31BDF9928363}" srcOrd="0" destOrd="0" presId="urn:microsoft.com/office/officeart/2005/8/layout/chevron2"/>
    <dgm:cxn modelId="{9EF178EB-1D6A-441A-9A2F-80EECE097C4F}" type="presOf" srcId="{A27B0506-306B-4E4E-BD89-C96D96E2B16A}" destId="{28F509F9-1C95-4731-8F63-D744F800B3B6}" srcOrd="0" destOrd="0" presId="urn:microsoft.com/office/officeart/2005/8/layout/chevron2"/>
    <dgm:cxn modelId="{BE067243-C46C-4281-8A3C-579E661A37B4}" type="presParOf" srcId="{ABD63EA0-4E3B-4027-97E6-08DC3F3A031C}" destId="{ADF82C4D-5A0F-4B3C-80AE-037C40B8CDEB}" srcOrd="0" destOrd="0" presId="urn:microsoft.com/office/officeart/2005/8/layout/chevron2"/>
    <dgm:cxn modelId="{2F468480-4279-4E71-A4C8-83A471A69DEA}" type="presParOf" srcId="{ADF82C4D-5A0F-4B3C-80AE-037C40B8CDEB}" destId="{9BD3483E-A41F-4887-9903-31BDF9928363}" srcOrd="0" destOrd="0" presId="urn:microsoft.com/office/officeart/2005/8/layout/chevron2"/>
    <dgm:cxn modelId="{6EB55117-5176-4887-BCCC-19B61B8EE825}" type="presParOf" srcId="{ADF82C4D-5A0F-4B3C-80AE-037C40B8CDEB}" destId="{F6811800-4F75-4BD2-B4E8-B6F6AED99BCA}" srcOrd="1" destOrd="0" presId="urn:microsoft.com/office/officeart/2005/8/layout/chevron2"/>
    <dgm:cxn modelId="{451DBFF8-22CB-47A1-9820-329E2A8F8F2E}" type="presParOf" srcId="{ABD63EA0-4E3B-4027-97E6-08DC3F3A031C}" destId="{88236E5C-12B9-4137-BD39-E13E33648E67}" srcOrd="1" destOrd="0" presId="urn:microsoft.com/office/officeart/2005/8/layout/chevron2"/>
    <dgm:cxn modelId="{89EC8CF5-5EB1-4B16-A10E-183B26C3FFC6}" type="presParOf" srcId="{ABD63EA0-4E3B-4027-97E6-08DC3F3A031C}" destId="{9608A6F6-375A-4839-B3E5-DB837F409413}" srcOrd="2" destOrd="0" presId="urn:microsoft.com/office/officeart/2005/8/layout/chevron2"/>
    <dgm:cxn modelId="{3649C275-49C9-434E-8E37-E35B63AF8338}" type="presParOf" srcId="{9608A6F6-375A-4839-B3E5-DB837F409413}" destId="{0AEB3BFF-E0DD-403C-ABCB-201A2538A230}" srcOrd="0" destOrd="0" presId="urn:microsoft.com/office/officeart/2005/8/layout/chevron2"/>
    <dgm:cxn modelId="{62F1577D-40D4-4ED9-99B3-1D6A226A0CA3}" type="presParOf" srcId="{9608A6F6-375A-4839-B3E5-DB837F409413}" destId="{28F509F9-1C95-4731-8F63-D744F800B3B6}" srcOrd="1" destOrd="0" presId="urn:microsoft.com/office/officeart/2005/8/layout/chevron2"/>
    <dgm:cxn modelId="{1F46F845-1F0D-4E5B-A605-B83704404A0E}" type="presParOf" srcId="{ABD63EA0-4E3B-4027-97E6-08DC3F3A031C}" destId="{571EDF49-9A7C-4510-B03F-C2BCAC8EF243}" srcOrd="3" destOrd="0" presId="urn:microsoft.com/office/officeart/2005/8/layout/chevron2"/>
    <dgm:cxn modelId="{2605EC3A-5F9D-495A-88DE-60E4825BEB58}" type="presParOf" srcId="{ABD63EA0-4E3B-4027-97E6-08DC3F3A031C}" destId="{0F4DB3D2-6A5C-470B-9FE8-66D364CDD157}" srcOrd="4" destOrd="0" presId="urn:microsoft.com/office/officeart/2005/8/layout/chevron2"/>
    <dgm:cxn modelId="{459D4FE7-39D8-4BB0-8F1D-9CD58701FE0D}" type="presParOf" srcId="{0F4DB3D2-6A5C-470B-9FE8-66D364CDD157}" destId="{BCC7F961-293D-47A7-84C9-913CBEC7AC50}" srcOrd="0" destOrd="0" presId="urn:microsoft.com/office/officeart/2005/8/layout/chevron2"/>
    <dgm:cxn modelId="{F2012DE5-0799-45B8-9D43-6EB19190CD5E}" type="presParOf" srcId="{0F4DB3D2-6A5C-470B-9FE8-66D364CDD157}" destId="{810C2472-4DE6-4422-93E7-BE5305013ACA}"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D3483E-A41F-4887-9903-31BDF9928363}">
      <dsp:nvSpPr>
        <dsp:cNvPr id="0" name=""/>
        <dsp:cNvSpPr/>
      </dsp:nvSpPr>
      <dsp:spPr>
        <a:xfrm rot="5400000">
          <a:off x="-271503" y="273610"/>
          <a:ext cx="1810020" cy="1267014"/>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solidFill>
                <a:srgbClr val="FF9900"/>
              </a:solidFill>
            </a:rPr>
            <a:t>Pre 3/1</a:t>
          </a:r>
          <a:endParaRPr lang="en-US" sz="2500" kern="1200" dirty="0">
            <a:solidFill>
              <a:srgbClr val="FF9900"/>
            </a:solidFill>
          </a:endParaRPr>
        </a:p>
      </dsp:txBody>
      <dsp:txXfrm rot="-5400000">
        <a:off x="0" y="635614"/>
        <a:ext cx="1267014" cy="543006"/>
      </dsp:txXfrm>
    </dsp:sp>
    <dsp:sp modelId="{F6811800-4F75-4BD2-B4E8-B6F6AED99BCA}">
      <dsp:nvSpPr>
        <dsp:cNvPr id="0" name=""/>
        <dsp:cNvSpPr/>
      </dsp:nvSpPr>
      <dsp:spPr>
        <a:xfrm rot="5400000">
          <a:off x="2195263" y="-926141"/>
          <a:ext cx="1176513" cy="3033010"/>
        </a:xfrm>
        <a:prstGeom prst="round2SameRect">
          <a:avLst/>
        </a:prstGeom>
        <a:solidFill>
          <a:schemeClr val="dk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smtClean="0">
              <a:solidFill>
                <a:schemeClr val="tx1"/>
              </a:solidFill>
            </a:rPr>
            <a:t>Build the infrastructure</a:t>
          </a: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Train and engage</a:t>
          </a: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Build the network</a:t>
          </a:r>
          <a:endParaRPr lang="en-US" sz="1300" kern="1200" dirty="0">
            <a:solidFill>
              <a:schemeClr val="tx1"/>
            </a:solidFill>
          </a:endParaRPr>
        </a:p>
      </dsp:txBody>
      <dsp:txXfrm rot="-5400000">
        <a:off x="1267015" y="59540"/>
        <a:ext cx="2975577" cy="1061647"/>
      </dsp:txXfrm>
    </dsp:sp>
    <dsp:sp modelId="{0AEB3BFF-E0DD-403C-ABCB-201A2538A230}">
      <dsp:nvSpPr>
        <dsp:cNvPr id="0" name=""/>
        <dsp:cNvSpPr/>
      </dsp:nvSpPr>
      <dsp:spPr>
        <a:xfrm rot="5400000">
          <a:off x="-271503" y="1891643"/>
          <a:ext cx="1810020" cy="1267014"/>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solidFill>
                <a:srgbClr val="FF9900"/>
              </a:solidFill>
            </a:rPr>
            <a:t>3/1</a:t>
          </a:r>
          <a:endParaRPr lang="en-US" sz="2500" kern="1200" dirty="0">
            <a:solidFill>
              <a:srgbClr val="FF9900"/>
            </a:solidFill>
          </a:endParaRPr>
        </a:p>
      </dsp:txBody>
      <dsp:txXfrm rot="-5400000">
        <a:off x="0" y="2253647"/>
        <a:ext cx="1267014" cy="543006"/>
      </dsp:txXfrm>
    </dsp:sp>
    <dsp:sp modelId="{28F509F9-1C95-4731-8F63-D744F800B3B6}">
      <dsp:nvSpPr>
        <dsp:cNvPr id="0" name=""/>
        <dsp:cNvSpPr/>
      </dsp:nvSpPr>
      <dsp:spPr>
        <a:xfrm rot="5400000">
          <a:off x="2195263" y="691892"/>
          <a:ext cx="1176513" cy="3033010"/>
        </a:xfrm>
        <a:prstGeom prst="round2SameRect">
          <a:avLst/>
        </a:prstGeom>
        <a:solidFill>
          <a:schemeClr val="dk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smtClean="0">
              <a:solidFill>
                <a:schemeClr val="tx1"/>
              </a:solidFill>
            </a:rPr>
            <a:t>Turn on the lights</a:t>
          </a: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Answer the phones</a:t>
          </a: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Ensure continuity of care (Priority No. 1)</a:t>
          </a:r>
          <a:endParaRPr lang="en-US" sz="1300" kern="1200" dirty="0">
            <a:solidFill>
              <a:schemeClr val="tx1"/>
            </a:solidFill>
          </a:endParaRPr>
        </a:p>
      </dsp:txBody>
      <dsp:txXfrm rot="-5400000">
        <a:off x="1267015" y="1677574"/>
        <a:ext cx="2975577" cy="1061647"/>
      </dsp:txXfrm>
    </dsp:sp>
    <dsp:sp modelId="{BCC7F961-293D-47A7-84C9-913CBEC7AC50}">
      <dsp:nvSpPr>
        <dsp:cNvPr id="0" name=""/>
        <dsp:cNvSpPr/>
      </dsp:nvSpPr>
      <dsp:spPr>
        <a:xfrm rot="5400000">
          <a:off x="-271503" y="3509677"/>
          <a:ext cx="1810020" cy="1267014"/>
        </a:xfrm>
        <a:prstGeom prst="chevron">
          <a:avLst/>
        </a:prstGeom>
        <a:solidFill>
          <a:schemeClr val="l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smtClean="0">
              <a:solidFill>
                <a:srgbClr val="FF9900"/>
              </a:solidFill>
            </a:rPr>
            <a:t>3/1- Now</a:t>
          </a:r>
          <a:endParaRPr lang="en-US" sz="2500" kern="1200" dirty="0">
            <a:solidFill>
              <a:srgbClr val="FF9900"/>
            </a:solidFill>
          </a:endParaRPr>
        </a:p>
      </dsp:txBody>
      <dsp:txXfrm rot="-5400000">
        <a:off x="0" y="3871681"/>
        <a:ext cx="1267014" cy="543006"/>
      </dsp:txXfrm>
    </dsp:sp>
    <dsp:sp modelId="{810C2472-4DE6-4422-93E7-BE5305013ACA}">
      <dsp:nvSpPr>
        <dsp:cNvPr id="0" name=""/>
        <dsp:cNvSpPr/>
      </dsp:nvSpPr>
      <dsp:spPr>
        <a:xfrm rot="5400000">
          <a:off x="2195263" y="2309925"/>
          <a:ext cx="1176513" cy="3033010"/>
        </a:xfrm>
        <a:prstGeom prst="round2SameRect">
          <a:avLst/>
        </a:prstGeom>
        <a:solidFill>
          <a:schemeClr val="dk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smtClean="0">
              <a:solidFill>
                <a:schemeClr val="tx1"/>
              </a:solidFill>
            </a:rPr>
            <a:t> Address challenges that come with large-scale change</a:t>
          </a: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Refine the program</a:t>
          </a: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Learn the nuances; adjust as needed</a:t>
          </a:r>
          <a:endParaRPr lang="en-US"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smtClean="0">
              <a:solidFill>
                <a:schemeClr val="tx1"/>
              </a:solidFill>
            </a:rPr>
            <a:t>Train and teach and train some more</a:t>
          </a:r>
          <a:endParaRPr lang="en-US" sz="1300" kern="1200" dirty="0">
            <a:solidFill>
              <a:schemeClr val="tx1"/>
            </a:solidFill>
          </a:endParaRPr>
        </a:p>
      </dsp:txBody>
      <dsp:txXfrm rot="-5400000">
        <a:off x="1267015" y="3295607"/>
        <a:ext cx="2975577" cy="106164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C6831E-E45E-4EA3-B7E9-2EBDD586B61F}" type="datetimeFigureOut">
              <a:rPr lang="en-US" smtClean="0"/>
              <a:pPr/>
              <a:t>5/14/2013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5AB250-D35D-4B75-8B49-F4D75CAC634E}" type="slidenum">
              <a:rPr lang="en-US" smtClean="0"/>
              <a:pPr/>
              <a:t>‹#›</a:t>
            </a:fld>
            <a:endParaRPr lang="en-US"/>
          </a:p>
        </p:txBody>
      </p:sp>
    </p:spTree>
    <p:extLst>
      <p:ext uri="{BB962C8B-B14F-4D97-AF65-F5344CB8AC3E}">
        <p14:creationId xmlns:p14="http://schemas.microsoft.com/office/powerpoint/2010/main" val="2922069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magellanprovider.com/"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5</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baseline="0" dirty="0" smtClean="0"/>
              <a:t>Bill</a:t>
            </a:r>
          </a:p>
        </p:txBody>
      </p:sp>
      <p:sp>
        <p:nvSpPr>
          <p:cNvPr id="4" name="Slide Number Placeholder 3"/>
          <p:cNvSpPr>
            <a:spLocks noGrp="1"/>
          </p:cNvSpPr>
          <p:nvPr>
            <p:ph type="sldNum" sz="quarter" idx="10"/>
          </p:nvPr>
        </p:nvSpPr>
        <p:spPr/>
        <p:txBody>
          <a:bodyPr/>
          <a:lstStyle/>
          <a:p>
            <a:fld id="{CA950A26-F50A-BD4F-8E32-C447F5E6445A}" type="slidenum">
              <a:rPr lang="en-US" smtClean="0"/>
              <a:pPr/>
              <a:t>14</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Bill: While we don’t have complete data on RCM, we know from the impact of our follow up program on our highest </a:t>
            </a:r>
            <a:r>
              <a:rPr lang="en-US" dirty="0" err="1" smtClean="0"/>
              <a:t>utilizers</a:t>
            </a:r>
            <a:r>
              <a:rPr lang="en-US" dirty="0" smtClean="0"/>
              <a:t> that we are having success. Here you see the</a:t>
            </a:r>
            <a:r>
              <a:rPr lang="en-US" baseline="0" dirty="0" smtClean="0"/>
              <a:t> top 32 </a:t>
            </a:r>
            <a:r>
              <a:rPr lang="en-US" baseline="0" dirty="0" err="1" smtClean="0"/>
              <a:t>utilizers</a:t>
            </a:r>
            <a:r>
              <a:rPr lang="en-US" baseline="0" dirty="0" smtClean="0"/>
              <a:t> identified in the first few months of operation. The orange lines represent the number of readmits these members had before 9-1. With intense case management and follow up, you can see how we were able to prevent readmissions for more than half of them after </a:t>
            </a:r>
            <a:r>
              <a:rPr lang="en-US" baseline="0" dirty="0" err="1" smtClean="0"/>
              <a:t>sept</a:t>
            </a:r>
            <a:r>
              <a:rPr lang="en-US" baseline="0" dirty="0" smtClean="0"/>
              <a:t>. 1 and drastically reduce it for others. These are very sick people, but with the right level of care, they are able to begin a path of recovery. </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Bill: While we don’t have complete data on RCM, we know from the impact of our follow up program on our highest </a:t>
            </a:r>
            <a:r>
              <a:rPr lang="en-US" dirty="0" err="1" smtClean="0"/>
              <a:t>utilizers</a:t>
            </a:r>
            <a:r>
              <a:rPr lang="en-US" dirty="0" smtClean="0"/>
              <a:t> that we are having success. Here you see the</a:t>
            </a:r>
            <a:r>
              <a:rPr lang="en-US" baseline="0" dirty="0" smtClean="0"/>
              <a:t> top 32 </a:t>
            </a:r>
            <a:r>
              <a:rPr lang="en-US" baseline="0" dirty="0" err="1" smtClean="0"/>
              <a:t>utilizers</a:t>
            </a:r>
            <a:r>
              <a:rPr lang="en-US" baseline="0" dirty="0" smtClean="0"/>
              <a:t> identified in the first few months of operation. The orange lines represent the number of readmits these members had before 9-1. With intense case management and follow up, you can see how we were able to prevent readmissions for more than half of them after </a:t>
            </a:r>
            <a:r>
              <a:rPr lang="en-US" baseline="0" dirty="0" err="1" smtClean="0"/>
              <a:t>sept</a:t>
            </a:r>
            <a:r>
              <a:rPr lang="en-US" baseline="0" dirty="0" smtClean="0"/>
              <a:t>. 1 and drastically reduce it for others. These are very sick people, but with the right level of care, they are able to begin a path of recovery. </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Shannon: A significant part of our</a:t>
            </a:r>
            <a:r>
              <a:rPr lang="en-US" baseline="0" dirty="0" smtClean="0"/>
              <a:t> program is the development of a stable and robust Network of providers. Even when we were developing our proposal, we knew this would be a evolving process. With the significant changes made to the Medicaid plan and additional changes we have made and will continue to make for the adults because we are </a:t>
            </a:r>
            <a:r>
              <a:rPr lang="en-US" baseline="0" dirty="0" err="1" smtClean="0"/>
              <a:t>capitated</a:t>
            </a:r>
            <a:r>
              <a:rPr lang="en-US" baseline="0" dirty="0" smtClean="0"/>
              <a:t>, we have focused our development efforts on the most critical areas of need as it relates to access to care. </a:t>
            </a:r>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17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this shows</a:t>
            </a:r>
            <a:r>
              <a:rPr lang="en-US" baseline="0" dirty="0" smtClean="0"/>
              <a:t> bed capacity. It’s always been important to us to have robust bed capacity. It helps us move people through and step them down to appropriate levels of care more quickly and is an important part of the crisis continuum which we will talk about more in a little while. </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t>Shannon</a:t>
            </a:r>
          </a:p>
        </p:txBody>
      </p:sp>
      <p:sp>
        <p:nvSpPr>
          <p:cNvPr id="368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BB4A718-425E-4B15-910E-8B305E28A791}" type="slidenum">
              <a:rPr lang="en-US" smtClean="0"/>
              <a:pPr fontAlgn="base">
                <a:spcBef>
                  <a:spcPct val="0"/>
                </a:spcBef>
                <a:spcAft>
                  <a:spcPct val="0"/>
                </a:spcAft>
                <a:defRPr/>
              </a:pPr>
              <a:t>19</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Shannon</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Evon</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Shannon</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6</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Evon</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Shannon</a:t>
            </a:r>
            <a:endParaRPr lang="en-US" dirty="0"/>
          </a:p>
        </p:txBody>
      </p:sp>
      <p:sp>
        <p:nvSpPr>
          <p:cNvPr id="4" name="Slide Number Placeholder 3"/>
          <p:cNvSpPr>
            <a:spLocks noGrp="1"/>
          </p:cNvSpPr>
          <p:nvPr>
            <p:ph type="sldNum" sz="quarter" idx="10"/>
          </p:nvPr>
        </p:nvSpPr>
        <p:spPr/>
        <p:txBody>
          <a:bodyPr/>
          <a:lstStyle/>
          <a:p>
            <a:fld id="{FC5AB250-D35D-4B75-8B49-F4D75CAC634E}" type="slidenum">
              <a:rPr lang="en-US" smtClean="0"/>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This is a sample of a report they will get on</a:t>
            </a:r>
            <a:r>
              <a:rPr lang="en-US" baseline="0" dirty="0" smtClean="0"/>
              <a:t> the dashboard. I know it’s hard to read, but you can see where the Louisiana averages are for say Average Length of Stay in the bottom left corner and where this provider is. </a:t>
            </a:r>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26</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Louisiana Provider Dashboard</a:t>
            </a:r>
            <a:endParaRPr lang="en-US" sz="11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The Louisiana Provider Dashboard is a web based electronic dashboard that allows approved providers in the Magellan care network to access their data on a continuous basis.  Each provider has access only to his/her data and the aggregate data from the remainder of the providers at the same level of care. The dashboard first roll out occurred on November 30, 2012, and it focused on metrics associated with inpatient mental health facilities and substance use residential facilities.  The metrics include average length of stay, referral to the community, thirty day readmission rates, seven day follow up rates, and thirty day follow-up rates.  Each provider may access the dashboard through Magellanprovider.com (</a:t>
            </a:r>
            <a:r>
              <a:rPr lang="en-US" sz="1200" u="sng" kern="1200" dirty="0" smtClean="0">
                <a:solidFill>
                  <a:schemeClr val="tx1"/>
                </a:solidFill>
                <a:latin typeface="+mn-lt"/>
                <a:ea typeface="+mn-ea"/>
                <a:cs typeface="+mn-cs"/>
                <a:hlinkClick r:id="rId3"/>
              </a:rPr>
              <a:t>http://Magellanprovider.com</a:t>
            </a:r>
            <a:r>
              <a:rPr lang="en-US" sz="1200" kern="1200" dirty="0" smtClean="0">
                <a:solidFill>
                  <a:schemeClr val="tx1"/>
                </a:solidFill>
                <a:latin typeface="+mn-lt"/>
                <a:ea typeface="+mn-ea"/>
                <a:cs typeface="+mn-cs"/>
              </a:rPr>
              <a:t>). The dashboards are available for mental health inpatient, substance use residential providers, Psychosocial Rehabilitation (PSR) providers, Community Psychiatric Support and Treatment services (CPST), </a:t>
            </a:r>
            <a:r>
              <a:rPr lang="en-US" sz="1200" kern="1200" dirty="0" err="1" smtClean="0">
                <a:solidFill>
                  <a:schemeClr val="tx1"/>
                </a:solidFill>
                <a:latin typeface="+mn-lt"/>
                <a:ea typeface="+mn-ea"/>
                <a:cs typeface="+mn-cs"/>
              </a:rPr>
              <a:t>Multisystemic</a:t>
            </a:r>
            <a:r>
              <a:rPr lang="en-US" sz="1200" kern="1200" dirty="0" smtClean="0">
                <a:solidFill>
                  <a:schemeClr val="tx1"/>
                </a:solidFill>
                <a:latin typeface="+mn-lt"/>
                <a:ea typeface="+mn-ea"/>
                <a:cs typeface="+mn-cs"/>
              </a:rPr>
              <a:t> Therapy (MST), and clinic based mental health and addiction services.  The second dashboard roll out occurred on March 6, 2012 and a webinar was conducted the morning of March 21 with over 80 providers.  An additional webinar was presented to OBH staff that afternoon.  The second roll out metrics focus on community based programs and provide data on number served, number served by diagnostic category, and average number of services per member by provider. The data can also be viewed in graph format.  The final planned roll out will occur prior to the end of the second quarter of this year and will enhance the current dashboard with drill through capability so that providers may see individual member data if needed.   </a:t>
            </a:r>
            <a:endParaRPr lang="en-US" sz="105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en-US" sz="105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endParaRPr lang="en-US" sz="11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A950A26-F50A-BD4F-8E32-C447F5E6445A}" type="slidenum">
              <a:rPr lang="en-US" smtClean="0"/>
              <a:pPr/>
              <a:t>27</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Neal</a:t>
            </a:r>
          </a:p>
        </p:txBody>
      </p:sp>
      <p:sp>
        <p:nvSpPr>
          <p:cNvPr id="4" name="Slide Number Placeholder 3"/>
          <p:cNvSpPr>
            <a:spLocks noGrp="1"/>
          </p:cNvSpPr>
          <p:nvPr>
            <p:ph type="sldNum" sz="quarter" idx="10"/>
          </p:nvPr>
        </p:nvSpPr>
        <p:spPr/>
        <p:txBody>
          <a:bodyPr/>
          <a:lstStyle/>
          <a:p>
            <a:fld id="{CA950A26-F50A-BD4F-8E32-C447F5E6445A}" type="slidenum">
              <a:rPr lang="en-US" smtClean="0"/>
              <a:pPr/>
              <a:t>28</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29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Lisa</a:t>
            </a:r>
          </a:p>
        </p:txBody>
      </p:sp>
      <p:sp>
        <p:nvSpPr>
          <p:cNvPr id="4" name="Slide Number Placeholder 3"/>
          <p:cNvSpPr>
            <a:spLocks noGrp="1"/>
          </p:cNvSpPr>
          <p:nvPr>
            <p:ph type="sldNum" sz="quarter" idx="10"/>
          </p:nvPr>
        </p:nvSpPr>
        <p:spPr/>
        <p:txBody>
          <a:bodyPr/>
          <a:lstStyle/>
          <a:p>
            <a:fld id="{CA950A26-F50A-BD4F-8E32-C447F5E6445A}" type="slidenum">
              <a:rPr lang="en-US" smtClean="0"/>
              <a:pPr/>
              <a:t>30</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31</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FC5AB250-D35D-4B75-8B49-F4D75CAC634E}" type="slidenum">
              <a:rPr lang="en-US" smtClean="0"/>
              <a:pPr/>
              <a:t>32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Bill</a:t>
            </a:r>
          </a:p>
          <a:p>
            <a:endParaRPr lang="en-US" baseline="0" dirty="0" smtClean="0"/>
          </a:p>
          <a:p>
            <a:r>
              <a:rPr lang="en-US" baseline="0" dirty="0" smtClean="0"/>
              <a:t>Our focus as a Managed Care Organization is laser-like on clinical outcomes. We use a lot of data to focus our coordination efforts and we want to share some of those results with you today. </a:t>
            </a:r>
          </a:p>
        </p:txBody>
      </p:sp>
      <p:sp>
        <p:nvSpPr>
          <p:cNvPr id="4" name="Slide Number Placeholder 3"/>
          <p:cNvSpPr>
            <a:spLocks noGrp="1"/>
          </p:cNvSpPr>
          <p:nvPr>
            <p:ph type="sldNum" sz="quarter" idx="10"/>
          </p:nvPr>
        </p:nvSpPr>
        <p:spPr/>
        <p:txBody>
          <a:bodyPr/>
          <a:lstStyle/>
          <a:p>
            <a:fld id="{CA950A26-F50A-BD4F-8E32-C447F5E6445A}"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Bill: The first year story is a very</a:t>
            </a:r>
            <a:r>
              <a:rPr lang="en-US" baseline="0" dirty="0" smtClean="0"/>
              <a:t> simple one in Louisiana. Our goal from day one is to make a reality of what people have been calling on for years. Reduce Inpatient utilization … (LISA TO TURN SLIDE)</a:t>
            </a:r>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Bill: And Increase Outpatient</a:t>
            </a:r>
            <a:r>
              <a:rPr lang="en-US" baseline="0" dirty="0" smtClean="0"/>
              <a:t> </a:t>
            </a:r>
            <a:r>
              <a:rPr lang="en-US" baseline="0" dirty="0" err="1" smtClean="0"/>
              <a:t>Utlization</a:t>
            </a:r>
            <a:r>
              <a:rPr lang="en-US" baseline="0" dirty="0" smtClean="0"/>
              <a:t>. We know that far too long people in our state have been stuck in a cycle of </a:t>
            </a:r>
            <a:r>
              <a:rPr lang="en-US" baseline="0" dirty="0" err="1" smtClean="0"/>
              <a:t>institionalization</a:t>
            </a:r>
            <a:r>
              <a:rPr lang="en-US" baseline="0" dirty="0" smtClean="0"/>
              <a:t> with few options for a way out and little help even where services existed. You expanded the services available, our job has been to make sure we’re able to step down and divert people into those services. This graph shows that happening.</a:t>
            </a:r>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10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Bill:</a:t>
            </a:r>
            <a:r>
              <a:rPr lang="en-US" baseline="0" dirty="0" smtClean="0"/>
              <a:t> Obviously, children are different than adults and our strategies and goals aren’t quite the same. While we want to see inpatient go down and we have seen at least a leveling here, what’s really important with children… </a:t>
            </a:r>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11</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Bill: You see more children accessing more OP</a:t>
            </a:r>
            <a:r>
              <a:rPr lang="en-US" baseline="0" dirty="0" smtClean="0"/>
              <a:t> </a:t>
            </a:r>
            <a:r>
              <a:rPr lang="en-US" dirty="0" smtClean="0"/>
              <a:t>services. This is just one example of a Community Based Services. With</a:t>
            </a:r>
            <a:r>
              <a:rPr lang="en-US" baseline="0" dirty="0" smtClean="0"/>
              <a:t> the addition of CSoC, that adds another dimension and when we are fully managing Residential Services for DCFS and OJJ, we expect to see more shifting as we can step children down or divert them more effectively. </a:t>
            </a:r>
            <a:endParaRPr lang="en-US" dirty="0"/>
          </a:p>
        </p:txBody>
      </p:sp>
      <p:sp>
        <p:nvSpPr>
          <p:cNvPr id="4" name="Slide Number Placeholder 3"/>
          <p:cNvSpPr>
            <a:spLocks noGrp="1"/>
          </p:cNvSpPr>
          <p:nvPr>
            <p:ph type="sldNum" sz="quarter" idx="10"/>
          </p:nvPr>
        </p:nvSpPr>
        <p:spPr/>
        <p:txBody>
          <a:bodyPr/>
          <a:lstStyle/>
          <a:p>
            <a:fld id="{CA950A26-F50A-BD4F-8E32-C447F5E6445A}" type="slidenum">
              <a:rPr lang="en-US" smtClean="0"/>
              <a:pPr/>
              <a:t>12</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baseline="0" dirty="0" smtClean="0"/>
              <a:t>Bill -- </a:t>
            </a:r>
          </a:p>
        </p:txBody>
      </p:sp>
      <p:sp>
        <p:nvSpPr>
          <p:cNvPr id="4" name="Slide Number Placeholder 3"/>
          <p:cNvSpPr>
            <a:spLocks noGrp="1"/>
          </p:cNvSpPr>
          <p:nvPr>
            <p:ph type="sldNum" sz="quarter" idx="10"/>
          </p:nvPr>
        </p:nvSpPr>
        <p:spPr/>
        <p:txBody>
          <a:bodyPr/>
          <a:lstStyle/>
          <a:p>
            <a:fld id="{CA950A26-F50A-BD4F-8E32-C447F5E6445A}"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7" name="Picture 6" descr="MBH_coupl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257800"/>
          </a:xfrm>
          <a:prstGeom prst="rect">
            <a:avLst/>
          </a:prstGeom>
        </p:spPr>
      </p:pic>
      <p:pic>
        <p:nvPicPr>
          <p:cNvPr id="5" name="Picture 4" descr="BH_COVERPG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18795"/>
            <a:ext cx="9144000" cy="1143000"/>
          </a:xfrm>
          <a:prstGeom prst="rect">
            <a:avLst/>
          </a:prstGeom>
        </p:spPr>
      </p:pic>
      <p:sp>
        <p:nvSpPr>
          <p:cNvPr id="2" name="Title 1"/>
          <p:cNvSpPr>
            <a:spLocks noGrp="1"/>
          </p:cNvSpPr>
          <p:nvPr>
            <p:ph type="ctrTitle"/>
          </p:nvPr>
        </p:nvSpPr>
        <p:spPr>
          <a:xfrm>
            <a:off x="457200" y="5545041"/>
            <a:ext cx="7162800" cy="762000"/>
          </a:xfrm>
        </p:spPr>
        <p:txBody>
          <a:bodyPr/>
          <a:lstStyle>
            <a:lvl1pPr algn="l">
              <a:defRPr sz="2400"/>
            </a:lvl1pPr>
          </a:lstStyle>
          <a:p>
            <a:r>
              <a:rPr lang="en-US" smtClean="0"/>
              <a:t>Click to edit Master title style</a:t>
            </a:r>
            <a:endParaRPr lang="en-US" dirty="0"/>
          </a:p>
        </p:txBody>
      </p:sp>
      <p:sp>
        <p:nvSpPr>
          <p:cNvPr id="3" name="Subtitle 2"/>
          <p:cNvSpPr>
            <a:spLocks noGrp="1"/>
          </p:cNvSpPr>
          <p:nvPr>
            <p:ph type="subTitle" idx="1"/>
          </p:nvPr>
        </p:nvSpPr>
        <p:spPr>
          <a:xfrm>
            <a:off x="457200" y="6230841"/>
            <a:ext cx="7162800" cy="457200"/>
          </a:xfrm>
        </p:spPr>
        <p:txBody>
          <a:bodyPr/>
          <a:lstStyle>
            <a:lvl1pPr marL="0" indent="0" algn="l">
              <a:buNone/>
              <a:defRPr sz="1800">
                <a:solidFill>
                  <a:srgbClr val="5F6A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4" name="Picture 3" descr="BH_COVER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3657600"/>
          </a:xfrm>
          <a:prstGeom prst="rect">
            <a:avLst/>
          </a:prstGeom>
        </p:spPr>
      </p:pic>
    </p:spTree>
    <p:extLst>
      <p:ext uri="{BB962C8B-B14F-4D97-AF65-F5344CB8AC3E}">
        <p14:creationId xmlns:p14="http://schemas.microsoft.com/office/powerpoint/2010/main" val="115369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descr="Inside_Business-group.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9452" y="4059936"/>
            <a:ext cx="3614548" cy="2798064"/>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1356208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descr="Inside_Grandma.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38585" y="3429000"/>
            <a:ext cx="2511743" cy="3429000"/>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2583584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descr="Inside_family.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2784" y="3200400"/>
            <a:ext cx="2871216" cy="3657600"/>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3461599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descr="asian-male.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5230" y="2962639"/>
            <a:ext cx="2594873" cy="3895362"/>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24456255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descr="Inside_Professional-woma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638244" y="3346704"/>
            <a:ext cx="2511859" cy="3511296"/>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2956131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8" name="Picture 7" descr="Inside_Causal-Ma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3" y="2386584"/>
            <a:ext cx="3134250" cy="4471416"/>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4099054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pic>
        <p:nvPicPr>
          <p:cNvPr id="8" name="Picture 7" descr="Inside_Casual-man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44952"/>
            <a:ext cx="2177674" cy="3813048"/>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27207977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pic>
        <p:nvPicPr>
          <p:cNvPr id="7" name="Picture 6" descr="Inside_Mature-woma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3" y="2322576"/>
            <a:ext cx="2570882" cy="4535424"/>
          </a:xfrm>
          <a:prstGeom prst="rect">
            <a:avLst/>
          </a:prstGeom>
        </p:spPr>
      </p:pic>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4" descr="BH_SECONDPG_header.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3" y="0"/>
            <a:ext cx="9144000" cy="1143000"/>
          </a:xfrm>
          <a:prstGeom prst="rect">
            <a:avLst/>
          </a:prstGeom>
        </p:spPr>
      </p:pic>
      <p:pic>
        <p:nvPicPr>
          <p:cNvPr id="4" name="Picture 3" descr="BH_SECOND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lvl1pPr>
              <a:lnSpc>
                <a:spcPct val="90000"/>
              </a:lnSpc>
              <a:defRPr/>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3246973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6" name="Picture 5" descr="MBH_adult-mother-and-daughter.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257800"/>
          </a:xfrm>
          <a:prstGeom prst="rect">
            <a:avLst/>
          </a:prstGeom>
        </p:spPr>
      </p:pic>
      <p:pic>
        <p:nvPicPr>
          <p:cNvPr id="5" name="Picture 4" descr="BH_COVERPG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18795"/>
            <a:ext cx="9144000" cy="1143000"/>
          </a:xfrm>
          <a:prstGeom prst="rect">
            <a:avLst/>
          </a:prstGeom>
        </p:spPr>
      </p:pic>
      <p:sp>
        <p:nvSpPr>
          <p:cNvPr id="2" name="Title 1"/>
          <p:cNvSpPr>
            <a:spLocks noGrp="1"/>
          </p:cNvSpPr>
          <p:nvPr>
            <p:ph type="ctrTitle"/>
          </p:nvPr>
        </p:nvSpPr>
        <p:spPr>
          <a:xfrm>
            <a:off x="457200" y="5545041"/>
            <a:ext cx="7162800" cy="762000"/>
          </a:xfrm>
        </p:spPr>
        <p:txBody>
          <a:bodyPr/>
          <a:lstStyle>
            <a:lvl1pPr algn="l">
              <a:defRPr sz="2400"/>
            </a:lvl1pPr>
          </a:lstStyle>
          <a:p>
            <a:r>
              <a:rPr lang="en-US" smtClean="0"/>
              <a:t>Click to edit Master title style</a:t>
            </a:r>
            <a:endParaRPr lang="en-US" dirty="0"/>
          </a:p>
        </p:txBody>
      </p:sp>
      <p:sp>
        <p:nvSpPr>
          <p:cNvPr id="3" name="Subtitle 2"/>
          <p:cNvSpPr>
            <a:spLocks noGrp="1"/>
          </p:cNvSpPr>
          <p:nvPr>
            <p:ph type="subTitle" idx="1"/>
          </p:nvPr>
        </p:nvSpPr>
        <p:spPr>
          <a:xfrm>
            <a:off x="457200" y="6230841"/>
            <a:ext cx="7162800" cy="457200"/>
          </a:xfrm>
        </p:spPr>
        <p:txBody>
          <a:bodyPr/>
          <a:lstStyle>
            <a:lvl1pPr marL="0" indent="0" algn="l">
              <a:buNone/>
              <a:defRPr sz="1800">
                <a:solidFill>
                  <a:srgbClr val="5F6A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4" name="Picture 3" descr="BH_COVER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3657600"/>
          </a:xfrm>
          <a:prstGeom prst="rect">
            <a:avLst/>
          </a:prstGeom>
        </p:spPr>
      </p:pic>
    </p:spTree>
    <p:extLst>
      <p:ext uri="{BB962C8B-B14F-4D97-AF65-F5344CB8AC3E}">
        <p14:creationId xmlns:p14="http://schemas.microsoft.com/office/powerpoint/2010/main" val="1421395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6" name="Picture 5" descr="MBH_father-and-so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257800"/>
          </a:xfrm>
          <a:prstGeom prst="rect">
            <a:avLst/>
          </a:prstGeom>
        </p:spPr>
      </p:pic>
      <p:pic>
        <p:nvPicPr>
          <p:cNvPr id="5" name="Picture 4" descr="BH_COVERPG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18795"/>
            <a:ext cx="9144000" cy="1143000"/>
          </a:xfrm>
          <a:prstGeom prst="rect">
            <a:avLst/>
          </a:prstGeom>
        </p:spPr>
      </p:pic>
      <p:sp>
        <p:nvSpPr>
          <p:cNvPr id="2" name="Title 1"/>
          <p:cNvSpPr>
            <a:spLocks noGrp="1"/>
          </p:cNvSpPr>
          <p:nvPr>
            <p:ph type="ctrTitle"/>
          </p:nvPr>
        </p:nvSpPr>
        <p:spPr>
          <a:xfrm>
            <a:off x="457200" y="5545041"/>
            <a:ext cx="7162800" cy="762000"/>
          </a:xfrm>
        </p:spPr>
        <p:txBody>
          <a:bodyPr/>
          <a:lstStyle>
            <a:lvl1pPr algn="l">
              <a:defRPr sz="2400"/>
            </a:lvl1pPr>
          </a:lstStyle>
          <a:p>
            <a:r>
              <a:rPr lang="en-US" smtClean="0"/>
              <a:t>Click to edit Master title style</a:t>
            </a:r>
            <a:endParaRPr lang="en-US" dirty="0"/>
          </a:p>
        </p:txBody>
      </p:sp>
      <p:sp>
        <p:nvSpPr>
          <p:cNvPr id="3" name="Subtitle 2"/>
          <p:cNvSpPr>
            <a:spLocks noGrp="1"/>
          </p:cNvSpPr>
          <p:nvPr>
            <p:ph type="subTitle" idx="1"/>
          </p:nvPr>
        </p:nvSpPr>
        <p:spPr>
          <a:xfrm>
            <a:off x="457200" y="6230841"/>
            <a:ext cx="7162800" cy="457200"/>
          </a:xfrm>
        </p:spPr>
        <p:txBody>
          <a:bodyPr/>
          <a:lstStyle>
            <a:lvl1pPr marL="0" indent="0" algn="l">
              <a:buNone/>
              <a:defRPr sz="1800">
                <a:solidFill>
                  <a:srgbClr val="5F6A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4" name="Picture 3" descr="BH_COVER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3657600"/>
          </a:xfrm>
          <a:prstGeom prst="rect">
            <a:avLst/>
          </a:prstGeom>
        </p:spPr>
      </p:pic>
    </p:spTree>
    <p:extLst>
      <p:ext uri="{BB962C8B-B14F-4D97-AF65-F5344CB8AC3E}">
        <p14:creationId xmlns:p14="http://schemas.microsoft.com/office/powerpoint/2010/main" val="2596682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6" name="Picture 5" descr="BH_woma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257800"/>
          </a:xfrm>
          <a:prstGeom prst="rect">
            <a:avLst/>
          </a:prstGeom>
        </p:spPr>
      </p:pic>
      <p:pic>
        <p:nvPicPr>
          <p:cNvPr id="5" name="Picture 4" descr="BH_COVERPG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18795"/>
            <a:ext cx="9144000" cy="1143000"/>
          </a:xfrm>
          <a:prstGeom prst="rect">
            <a:avLst/>
          </a:prstGeom>
        </p:spPr>
      </p:pic>
      <p:sp>
        <p:nvSpPr>
          <p:cNvPr id="2" name="Title 1"/>
          <p:cNvSpPr>
            <a:spLocks noGrp="1"/>
          </p:cNvSpPr>
          <p:nvPr>
            <p:ph type="ctrTitle"/>
          </p:nvPr>
        </p:nvSpPr>
        <p:spPr>
          <a:xfrm>
            <a:off x="457200" y="5545041"/>
            <a:ext cx="7162800" cy="762000"/>
          </a:xfrm>
        </p:spPr>
        <p:txBody>
          <a:bodyPr/>
          <a:lstStyle>
            <a:lvl1pPr algn="l">
              <a:defRPr sz="2400"/>
            </a:lvl1pPr>
          </a:lstStyle>
          <a:p>
            <a:r>
              <a:rPr lang="en-US" smtClean="0"/>
              <a:t>Click to edit Master title style</a:t>
            </a:r>
            <a:endParaRPr lang="en-US" dirty="0"/>
          </a:p>
        </p:txBody>
      </p:sp>
      <p:sp>
        <p:nvSpPr>
          <p:cNvPr id="3" name="Subtitle 2"/>
          <p:cNvSpPr>
            <a:spLocks noGrp="1"/>
          </p:cNvSpPr>
          <p:nvPr>
            <p:ph type="subTitle" idx="1"/>
          </p:nvPr>
        </p:nvSpPr>
        <p:spPr>
          <a:xfrm>
            <a:off x="457200" y="6230841"/>
            <a:ext cx="7162800" cy="457200"/>
          </a:xfrm>
        </p:spPr>
        <p:txBody>
          <a:bodyPr/>
          <a:lstStyle>
            <a:lvl1pPr marL="0" indent="0" algn="l">
              <a:buNone/>
              <a:defRPr sz="1800">
                <a:solidFill>
                  <a:srgbClr val="5F6A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4" name="Picture 3" descr="BH_COVER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3657600"/>
          </a:xfrm>
          <a:prstGeom prst="rect">
            <a:avLst/>
          </a:prstGeom>
        </p:spPr>
      </p:pic>
    </p:spTree>
    <p:extLst>
      <p:ext uri="{BB962C8B-B14F-4D97-AF65-F5344CB8AC3E}">
        <p14:creationId xmlns:p14="http://schemas.microsoft.com/office/powerpoint/2010/main" val="183648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8" name="Picture 7" descr="MBH_man.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5257800"/>
          </a:xfrm>
          <a:prstGeom prst="rect">
            <a:avLst/>
          </a:prstGeom>
        </p:spPr>
      </p:pic>
      <p:pic>
        <p:nvPicPr>
          <p:cNvPr id="5" name="Picture 4" descr="BH_COVERPG_logo.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718795"/>
            <a:ext cx="9144000" cy="1143000"/>
          </a:xfrm>
          <a:prstGeom prst="rect">
            <a:avLst/>
          </a:prstGeom>
        </p:spPr>
      </p:pic>
      <p:sp>
        <p:nvSpPr>
          <p:cNvPr id="2" name="Title 1"/>
          <p:cNvSpPr>
            <a:spLocks noGrp="1"/>
          </p:cNvSpPr>
          <p:nvPr>
            <p:ph type="ctrTitle"/>
          </p:nvPr>
        </p:nvSpPr>
        <p:spPr>
          <a:xfrm>
            <a:off x="457200" y="5545041"/>
            <a:ext cx="7162800" cy="762000"/>
          </a:xfrm>
        </p:spPr>
        <p:txBody>
          <a:bodyPr/>
          <a:lstStyle>
            <a:lvl1pPr algn="l">
              <a:defRPr sz="2400"/>
            </a:lvl1pPr>
          </a:lstStyle>
          <a:p>
            <a:r>
              <a:rPr lang="en-US" smtClean="0"/>
              <a:t>Click to edit Master title style</a:t>
            </a:r>
            <a:endParaRPr lang="en-US" dirty="0"/>
          </a:p>
        </p:txBody>
      </p:sp>
      <p:sp>
        <p:nvSpPr>
          <p:cNvPr id="3" name="Subtitle 2"/>
          <p:cNvSpPr>
            <a:spLocks noGrp="1"/>
          </p:cNvSpPr>
          <p:nvPr>
            <p:ph type="subTitle" idx="1"/>
          </p:nvPr>
        </p:nvSpPr>
        <p:spPr>
          <a:xfrm>
            <a:off x="457200" y="6230841"/>
            <a:ext cx="7162800" cy="457200"/>
          </a:xfrm>
        </p:spPr>
        <p:txBody>
          <a:bodyPr/>
          <a:lstStyle>
            <a:lvl1pPr marL="0" indent="0" algn="l">
              <a:buNone/>
              <a:defRPr sz="1800">
                <a:solidFill>
                  <a:srgbClr val="5F6A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4" name="Picture 3" descr="BH_COVERPG_ARC.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9144000" cy="3657600"/>
          </a:xfrm>
          <a:prstGeom prst="rect">
            <a:avLst/>
          </a:prstGeom>
        </p:spPr>
      </p:pic>
    </p:spTree>
    <p:extLst>
      <p:ext uri="{BB962C8B-B14F-4D97-AF65-F5344CB8AC3E}">
        <p14:creationId xmlns:p14="http://schemas.microsoft.com/office/powerpoint/2010/main" val="2546156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6" name="Picture 5" descr="BH_SECONDPG_header.png"/>
          <p:cNvPicPr>
            <a:picLocks noChangeAspect="1"/>
          </p:cNvPicPr>
          <p:nvPr/>
        </p:nvPicPr>
        <p:blipFill rotWithShape="1">
          <a:blip r:embed="rId2" cstate="print">
            <a:extLst>
              <a:ext uri="{28A0092B-C50C-407E-A947-70E740481C1C}">
                <a14:useLocalDpi xmlns:a14="http://schemas.microsoft.com/office/drawing/2010/main" val="0"/>
              </a:ext>
            </a:extLst>
          </a:blip>
          <a:srcRect b="-1081"/>
          <a:stretch/>
        </p:blipFill>
        <p:spPr>
          <a:xfrm>
            <a:off x="0" y="5702652"/>
            <a:ext cx="9144000" cy="1155348"/>
          </a:xfrm>
          <a:prstGeom prst="rect">
            <a:avLst/>
          </a:prstGeom>
        </p:spPr>
      </p:pic>
      <p:pic>
        <p:nvPicPr>
          <p:cNvPr id="5" name="Picture 4" descr="BH_COVERPG_ARC.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3657600"/>
          </a:xfrm>
          <a:prstGeom prst="rect">
            <a:avLst/>
          </a:prstGeom>
        </p:spPr>
      </p:pic>
      <p:sp>
        <p:nvSpPr>
          <p:cNvPr id="2" name="Title 1"/>
          <p:cNvSpPr>
            <a:spLocks noGrp="1"/>
          </p:cNvSpPr>
          <p:nvPr>
            <p:ph type="ctrTitle"/>
          </p:nvPr>
        </p:nvSpPr>
        <p:spPr>
          <a:xfrm>
            <a:off x="457200" y="2971800"/>
            <a:ext cx="8534400" cy="1142449"/>
          </a:xfrm>
        </p:spPr>
        <p:txBody>
          <a:bodyPr/>
          <a:lstStyle>
            <a:lvl1pPr algn="r">
              <a:defRPr sz="2800">
                <a:solidFill>
                  <a:srgbClr val="E98E1E"/>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114800"/>
            <a:ext cx="8534400" cy="914400"/>
          </a:xfrm>
        </p:spPr>
        <p:txBody>
          <a:bodyPr/>
          <a:lstStyle>
            <a:lvl1pPr marL="0" indent="0" algn="r">
              <a:buNone/>
              <a:defRPr sz="2000">
                <a:solidFill>
                  <a:srgbClr val="5F6A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973639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2" name="Picture 1" descr="BH_COVERPG_ARC.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3657600"/>
          </a:xfrm>
          <a:prstGeom prst="rect">
            <a:avLst/>
          </a:prstGeom>
        </p:spPr>
      </p:pic>
      <p:sp>
        <p:nvSpPr>
          <p:cNvPr id="9" name="Title 1"/>
          <p:cNvSpPr>
            <a:spLocks noGrp="1"/>
          </p:cNvSpPr>
          <p:nvPr>
            <p:ph type="ctrTitle"/>
          </p:nvPr>
        </p:nvSpPr>
        <p:spPr>
          <a:xfrm>
            <a:off x="457200" y="2971800"/>
            <a:ext cx="8534400" cy="1142449"/>
          </a:xfrm>
        </p:spPr>
        <p:txBody>
          <a:bodyPr/>
          <a:lstStyle>
            <a:lvl1pPr algn="r">
              <a:defRPr sz="2800">
                <a:solidFill>
                  <a:schemeClr val="accent3"/>
                </a:solidFill>
              </a:defRPr>
            </a:lvl1pPr>
          </a:lstStyle>
          <a:p>
            <a:r>
              <a:rPr lang="en-US" smtClean="0"/>
              <a:t>Click to edit Master title style</a:t>
            </a:r>
            <a:endParaRPr lang="en-US" dirty="0"/>
          </a:p>
        </p:txBody>
      </p:sp>
      <p:pic>
        <p:nvPicPr>
          <p:cNvPr id="3" name="Picture 2" descr="BH_SECONDPG_header.png"/>
          <p:cNvPicPr>
            <a:picLocks noChangeAspect="1"/>
          </p:cNvPicPr>
          <p:nvPr/>
        </p:nvPicPr>
        <p:blipFill rotWithShape="1">
          <a:blip r:embed="rId3" cstate="print">
            <a:extLst>
              <a:ext uri="{28A0092B-C50C-407E-A947-70E740481C1C}">
                <a14:useLocalDpi xmlns:a14="http://schemas.microsoft.com/office/drawing/2010/main" val="0"/>
              </a:ext>
            </a:extLst>
          </a:blip>
          <a:srcRect t="-1" b="-841"/>
          <a:stretch/>
        </p:blipFill>
        <p:spPr>
          <a:xfrm>
            <a:off x="0" y="5705378"/>
            <a:ext cx="9144000" cy="1152622"/>
          </a:xfrm>
          <a:prstGeom prst="rect">
            <a:avLst/>
          </a:prstGeom>
        </p:spPr>
      </p:pic>
    </p:spTree>
    <p:extLst>
      <p:ext uri="{BB962C8B-B14F-4D97-AF65-F5344CB8AC3E}">
        <p14:creationId xmlns:p14="http://schemas.microsoft.com/office/powerpoint/2010/main" val="3995302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descr="BH_SECONDPG_heade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1143000"/>
          </a:xfrm>
          <a:prstGeom prst="rect">
            <a:avLst/>
          </a:prstGeom>
        </p:spPr>
      </p:pic>
      <p:pic>
        <p:nvPicPr>
          <p:cNvPr id="4" name="Picture 3" descr="BH_SECONDPG_ARC.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2212248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6" name="Picture 5" descr="BH_SECONDPG_header.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1143000"/>
          </a:xfrm>
          <a:prstGeom prst="rect">
            <a:avLst/>
          </a:prstGeom>
        </p:spPr>
      </p:pic>
      <p:pic>
        <p:nvPicPr>
          <p:cNvPr id="5" name="Picture 4" descr="BH_SECONDPG_ARC.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4800"/>
            <a:ext cx="9144000" cy="2743200"/>
          </a:xfrm>
          <a:prstGeom prst="rect">
            <a:avLst/>
          </a:prstGeom>
        </p:spPr>
      </p:pic>
      <p:sp>
        <p:nvSpPr>
          <p:cNvPr id="2" name="Title 1"/>
          <p:cNvSpPr>
            <a:spLocks noGrp="1"/>
          </p:cNvSpPr>
          <p:nvPr>
            <p:ph type="title"/>
          </p:nvPr>
        </p:nvSpPr>
        <p:spPr>
          <a:xfrm>
            <a:off x="457200" y="76200"/>
            <a:ext cx="7162800" cy="762000"/>
          </a:xfrm>
        </p:spPr>
        <p:txBody>
          <a:bodyPr>
            <a:noAutofit/>
          </a:bodyPr>
          <a:lstStyle/>
          <a:p>
            <a:r>
              <a:rPr lang="en-US" smtClean="0"/>
              <a:t>Click to edit Master title style</a:t>
            </a:r>
            <a:endParaRPr lang="en-US"/>
          </a:p>
        </p:txBody>
      </p:sp>
      <p:sp>
        <p:nvSpPr>
          <p:cNvPr id="3" name="Content Placeholder 2"/>
          <p:cNvSpPr>
            <a:spLocks noGrp="1"/>
          </p:cNvSpPr>
          <p:nvPr>
            <p:ph sz="half" idx="1"/>
          </p:nvPr>
        </p:nvSpPr>
        <p:spPr>
          <a:xfrm>
            <a:off x="457200" y="1371601"/>
            <a:ext cx="4038600" cy="3703638"/>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371601"/>
            <a:ext cx="4038600" cy="3703638"/>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BD5450C8-E87A-4D83-8F64-F5097CBB3379}" type="slidenum">
              <a:rPr lang="en-US" smtClean="0"/>
              <a:pPr/>
              <a:t>‹#›</a:t>
            </a:fld>
            <a:endParaRPr lang="en-US"/>
          </a:p>
        </p:txBody>
      </p:sp>
    </p:spTree>
    <p:extLst>
      <p:ext uri="{BB962C8B-B14F-4D97-AF65-F5344CB8AC3E}">
        <p14:creationId xmlns:p14="http://schemas.microsoft.com/office/powerpoint/2010/main" val="2668349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
            <a:ext cx="8229600" cy="7620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71601"/>
            <a:ext cx="8229600" cy="3703638"/>
          </a:xfrm>
          <a:prstGeom prst="rect">
            <a:avLst/>
          </a:prstGeom>
        </p:spPr>
        <p:txBody>
          <a:bodyPr vert="horz" lIns="91440" tIns="45720" rIns="91440" bIns="4572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7848599" y="6477000"/>
            <a:ext cx="1109593" cy="381000"/>
          </a:xfrm>
          <a:prstGeom prst="rect">
            <a:avLst/>
          </a:prstGeom>
        </p:spPr>
        <p:txBody>
          <a:bodyPr vert="horz" wrap="none" lIns="91440" tIns="45720" rIns="91440" bIns="45720" rtlCol="0" anchor="ctr"/>
          <a:lstStyle>
            <a:lvl1pPr algn="r">
              <a:defRPr sz="1200">
                <a:solidFill>
                  <a:srgbClr val="FFFFFF"/>
                </a:solidFill>
              </a:defRPr>
            </a:lvl1pPr>
          </a:lstStyle>
          <a:p>
            <a:fld id="{BD5450C8-E87A-4D83-8F64-F5097CBB3379}" type="slidenum">
              <a:rPr lang="en-US" smtClean="0"/>
              <a:pPr/>
              <a:t>‹#›</a:t>
            </a:fld>
            <a:endParaRPr lang="en-US"/>
          </a:p>
        </p:txBody>
      </p:sp>
    </p:spTree>
    <p:extLst>
      <p:ext uri="{BB962C8B-B14F-4D97-AF65-F5344CB8AC3E}">
        <p14:creationId xmlns:p14="http://schemas.microsoft.com/office/powerpoint/2010/main" val="4075673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lnSpc>
          <a:spcPct val="90000"/>
        </a:lnSpc>
        <a:spcBef>
          <a:spcPct val="0"/>
        </a:spcBef>
        <a:buNone/>
        <a:defRPr sz="2400" kern="1200">
          <a:solidFill>
            <a:srgbClr val="E98E1E"/>
          </a:solidFill>
          <a:latin typeface="+mj-lt"/>
          <a:ea typeface="+mj-ea"/>
          <a:cs typeface="+mj-cs"/>
        </a:defRPr>
      </a:lvl1pPr>
    </p:titleStyle>
    <p:bodyStyle>
      <a:lvl1pPr marL="230188" indent="-230188" algn="l" defTabSz="457200" rtl="0" eaLnBrk="1" latinLnBrk="0" hangingPunct="1">
        <a:spcBef>
          <a:spcPts val="1800"/>
        </a:spcBef>
        <a:buClr>
          <a:schemeClr val="accent3"/>
        </a:buClr>
        <a:buFont typeface="Arial"/>
        <a:buChar char="•"/>
        <a:defRPr sz="2000" kern="1200">
          <a:solidFill>
            <a:srgbClr val="5F6A72"/>
          </a:solidFill>
          <a:latin typeface="+mn-lt"/>
          <a:ea typeface="+mn-ea"/>
          <a:cs typeface="+mn-cs"/>
        </a:defRPr>
      </a:lvl1pPr>
      <a:lvl2pPr marL="742950" indent="-285750" algn="l" defTabSz="457200" rtl="0" eaLnBrk="1" latinLnBrk="0" hangingPunct="1">
        <a:spcBef>
          <a:spcPts val="600"/>
        </a:spcBef>
        <a:buClr>
          <a:schemeClr val="accent3"/>
        </a:buClr>
        <a:buFont typeface="Arial"/>
        <a:buChar char="–"/>
        <a:defRPr sz="2000" kern="1200">
          <a:solidFill>
            <a:srgbClr val="5F6A72"/>
          </a:solidFill>
          <a:latin typeface="+mn-lt"/>
          <a:ea typeface="+mn-ea"/>
          <a:cs typeface="+mn-cs"/>
        </a:defRPr>
      </a:lvl2pPr>
      <a:lvl3pPr marL="1143000" indent="-228600" algn="l" defTabSz="457200" rtl="0" eaLnBrk="1" latinLnBrk="0" hangingPunct="1">
        <a:spcBef>
          <a:spcPts val="600"/>
        </a:spcBef>
        <a:buClr>
          <a:schemeClr val="accent3"/>
        </a:buClr>
        <a:buFont typeface="Arial"/>
        <a:buChar char="•"/>
        <a:defRPr sz="2000" kern="1200">
          <a:solidFill>
            <a:srgbClr val="5F6A72"/>
          </a:solidFill>
          <a:latin typeface="+mn-lt"/>
          <a:ea typeface="+mn-ea"/>
          <a:cs typeface="+mn-cs"/>
        </a:defRPr>
      </a:lvl3pPr>
      <a:lvl4pPr marL="1600200" indent="-228600" algn="l" defTabSz="457200" rtl="0" eaLnBrk="1" latinLnBrk="0" hangingPunct="1">
        <a:spcBef>
          <a:spcPts val="600"/>
        </a:spcBef>
        <a:buClr>
          <a:schemeClr val="accent3"/>
        </a:buClr>
        <a:buFont typeface="Arial"/>
        <a:buChar char="–"/>
        <a:defRPr sz="2000" kern="1200">
          <a:solidFill>
            <a:srgbClr val="5F6A72"/>
          </a:solidFill>
          <a:latin typeface="+mn-lt"/>
          <a:ea typeface="+mn-ea"/>
          <a:cs typeface="+mn-cs"/>
        </a:defRPr>
      </a:lvl4pPr>
      <a:lvl5pPr marL="2057400" indent="-228600" algn="l" defTabSz="457200" rtl="0" eaLnBrk="1" latinLnBrk="0" hangingPunct="1">
        <a:spcBef>
          <a:spcPts val="600"/>
        </a:spcBef>
        <a:buClr>
          <a:schemeClr val="accent3"/>
        </a:buClr>
        <a:buFont typeface="Arial"/>
        <a:buChar char="»"/>
        <a:defRPr sz="2000" kern="1200">
          <a:solidFill>
            <a:srgbClr val="5F6A7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chart" Target="../charts/chart4.xml"/><Relationship Id="rId4" Type="http://schemas.openxmlformats.org/officeDocument/2006/relationships/chart" Target="../charts/char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chart" Target="../charts/chart6.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chart" Target="../charts/chart8.xml"/><Relationship Id="rId4" Type="http://schemas.openxmlformats.org/officeDocument/2006/relationships/chart" Target="../charts/char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chart" Target="../charts/chart9.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chart" Target="../charts/char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image" Target="../media/image23.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8.jpeg"/><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Semi-Annual Behavioral Health Stakeholders Convening</a:t>
            </a:r>
            <a:endParaRPr lang="en-US" dirty="0"/>
          </a:p>
        </p:txBody>
      </p:sp>
      <p:sp>
        <p:nvSpPr>
          <p:cNvPr id="3" name="Subtitle 2"/>
          <p:cNvSpPr>
            <a:spLocks noGrp="1"/>
          </p:cNvSpPr>
          <p:nvPr>
            <p:ph type="subTitle" idx="1"/>
          </p:nvPr>
        </p:nvSpPr>
        <p:spPr/>
        <p:txBody>
          <a:bodyPr/>
          <a:lstStyle/>
          <a:p>
            <a:r>
              <a:rPr lang="en-US" dirty="0" smtClean="0"/>
              <a:t>Magellan in Louisiana: Transforming our System 				04.17.13</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Shifting the Paradigm</a:t>
            </a:r>
            <a:endParaRPr lang="en-US"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10</a:t>
            </a:fld>
            <a:endParaRPr lang="en-US" dirty="0"/>
          </a:p>
        </p:txBody>
      </p:sp>
      <p:pic>
        <p:nvPicPr>
          <p:cNvPr id="8"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graphicFrame>
        <p:nvGraphicFramePr>
          <p:cNvPr id="9" name="Chart 8"/>
          <p:cNvGraphicFramePr/>
          <p:nvPr/>
        </p:nvGraphicFramePr>
        <p:xfrm>
          <a:off x="424543" y="1322615"/>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4180115" y="3770779"/>
          <a:ext cx="4572000" cy="274544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Shifting the Paradigm</a:t>
            </a:r>
            <a:endParaRPr lang="en-US"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11</a:t>
            </a:fld>
            <a:endParaRPr lang="en-US" dirty="0"/>
          </a:p>
        </p:txBody>
      </p:sp>
      <p:pic>
        <p:nvPicPr>
          <p:cNvPr id="8"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graphicFrame>
        <p:nvGraphicFramePr>
          <p:cNvPr id="7" name="Chart 6"/>
          <p:cNvGraphicFramePr/>
          <p:nvPr/>
        </p:nvGraphicFramePr>
        <p:xfrm>
          <a:off x="212271" y="1060237"/>
          <a:ext cx="5012872" cy="29239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4278086" y="3592286"/>
          <a:ext cx="4865914" cy="306977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Shifting the Paradigm</a:t>
            </a:r>
            <a:endParaRPr lang="en-US"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12</a:t>
            </a:fld>
            <a:endParaRPr lang="en-US" dirty="0"/>
          </a:p>
        </p:txBody>
      </p:sp>
      <p:pic>
        <p:nvPicPr>
          <p:cNvPr id="8"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graphicFrame>
        <p:nvGraphicFramePr>
          <p:cNvPr id="9" name="Chart 8"/>
          <p:cNvGraphicFramePr/>
          <p:nvPr/>
        </p:nvGraphicFramePr>
        <p:xfrm>
          <a:off x="244928" y="1110343"/>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4294414" y="3689135"/>
          <a:ext cx="4572000" cy="274544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Examining access and recovery</a:t>
            </a:r>
            <a:endParaRPr lang="en-US"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13</a:t>
            </a:fld>
            <a:endParaRPr lang="en-US" dirty="0"/>
          </a:p>
        </p:txBody>
      </p:sp>
      <p:pic>
        <p:nvPicPr>
          <p:cNvPr id="8"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graphicFrame>
        <p:nvGraphicFramePr>
          <p:cNvPr id="9" name="Chart 8"/>
          <p:cNvGraphicFramePr/>
          <p:nvPr/>
        </p:nvGraphicFramePr>
        <p:xfrm>
          <a:off x="609600" y="1371600"/>
          <a:ext cx="8001000" cy="4419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Examining access and recovery</a:t>
            </a:r>
            <a:endParaRPr lang="en-US"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14</a:t>
            </a:fld>
            <a:endParaRPr lang="en-US" dirty="0"/>
          </a:p>
        </p:txBody>
      </p:sp>
      <p:pic>
        <p:nvPicPr>
          <p:cNvPr id="8"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graphicFrame>
        <p:nvGraphicFramePr>
          <p:cNvPr id="7" name="Chart 6"/>
          <p:cNvGraphicFramePr/>
          <p:nvPr/>
        </p:nvGraphicFramePr>
        <p:xfrm>
          <a:off x="457200" y="1295400"/>
          <a:ext cx="8000999" cy="41910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Evidenced-Based Practices</a:t>
            </a:r>
            <a:endParaRPr lang="en-US" dirty="0"/>
          </a:p>
        </p:txBody>
      </p:sp>
      <p:graphicFrame>
        <p:nvGraphicFramePr>
          <p:cNvPr id="5" name="Chart 4"/>
          <p:cNvGraphicFramePr/>
          <p:nvPr/>
        </p:nvGraphicFramePr>
        <p:xfrm>
          <a:off x="457200" y="1005840"/>
          <a:ext cx="8149771" cy="26967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746130" y="3960649"/>
          <a:ext cx="7757790" cy="262303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people toward Recovery</a:t>
            </a:r>
            <a:endParaRPr lang="en-US" dirty="0"/>
          </a:p>
        </p:txBody>
      </p:sp>
      <p:graphicFrame>
        <p:nvGraphicFramePr>
          <p:cNvPr id="4" name="Chart 3"/>
          <p:cNvGraphicFramePr/>
          <p:nvPr/>
        </p:nvGraphicFramePr>
        <p:xfrm>
          <a:off x="457200" y="1295400"/>
          <a:ext cx="8305800" cy="4572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Increasing Access to Care</a:t>
            </a:r>
            <a:endParaRPr lang="en-US" sz="4800" dirty="0"/>
          </a:p>
        </p:txBody>
      </p:sp>
      <p:sp>
        <p:nvSpPr>
          <p:cNvPr id="6" name="Content Placeholder 5"/>
          <p:cNvSpPr>
            <a:spLocks noGrp="1"/>
          </p:cNvSpPr>
          <p:nvPr>
            <p:ph idx="1"/>
          </p:nvPr>
        </p:nvSpPr>
        <p:spPr>
          <a:xfrm>
            <a:off x="457200" y="2768599"/>
            <a:ext cx="8229600" cy="2306639"/>
          </a:xfrm>
        </p:spPr>
        <p:txBody>
          <a:bodyPr/>
          <a:lstStyle/>
          <a:p>
            <a:pPr algn="r">
              <a:buNone/>
            </a:pPr>
            <a:r>
              <a:rPr lang="en-US" sz="3600" dirty="0" smtClean="0">
                <a:solidFill>
                  <a:schemeClr val="tx2">
                    <a:lumMod val="50000"/>
                  </a:schemeClr>
                </a:solidFill>
              </a:rPr>
              <a:t>Improving access through </a:t>
            </a:r>
            <a:br>
              <a:rPr lang="en-US" sz="3600" dirty="0" smtClean="0">
                <a:solidFill>
                  <a:schemeClr val="tx2">
                    <a:lumMod val="50000"/>
                  </a:schemeClr>
                </a:solidFill>
              </a:rPr>
            </a:br>
            <a:r>
              <a:rPr lang="en-US" sz="3600" dirty="0" smtClean="0">
                <a:solidFill>
                  <a:schemeClr val="tx2">
                    <a:lumMod val="50000"/>
                  </a:schemeClr>
                </a:solidFill>
              </a:rPr>
              <a:t>Network Development</a:t>
            </a:r>
            <a:endParaRPr lang="en-US" sz="3600" dirty="0">
              <a:solidFill>
                <a:schemeClr val="tx2">
                  <a:lumMod val="50000"/>
                </a:schemeClr>
              </a:solidFill>
            </a:endParaRPr>
          </a:p>
        </p:txBody>
      </p:sp>
      <p:pic>
        <p:nvPicPr>
          <p:cNvPr id="5"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spTree>
    <p:extLst>
      <p:ext uri="{BB962C8B-B14F-4D97-AF65-F5344CB8AC3E}">
        <p14:creationId xmlns:p14="http://schemas.microsoft.com/office/powerpoint/2010/main" val="38110021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smtClean="0"/>
              <a:t>Increasing Access: Building the Network</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lvl="1">
              <a:buNone/>
            </a:pPr>
            <a:r>
              <a:rPr lang="en-US" dirty="0" smtClean="0">
                <a:solidFill>
                  <a:schemeClr val="tx2">
                    <a:lumMod val="50000"/>
                  </a:schemeClr>
                </a:solidFill>
              </a:rPr>
              <a:t>Feb 28 vs. October 24 network composition</a:t>
            </a:r>
          </a:p>
          <a:p>
            <a:pPr lvl="2">
              <a:buNone/>
            </a:pPr>
            <a:endParaRPr lang="en-US" dirty="0" smtClean="0">
              <a:solidFill>
                <a:schemeClr val="tx2">
                  <a:lumMod val="50000"/>
                </a:schemeClr>
              </a:solidFill>
            </a:endParaRPr>
          </a:p>
          <a:p>
            <a:pPr lvl="2">
              <a:buNone/>
            </a:pPr>
            <a:endParaRPr lang="en-US" dirty="0" smtClean="0">
              <a:solidFill>
                <a:schemeClr val="tx2">
                  <a:lumMod val="50000"/>
                </a:schemeClr>
              </a:solidFill>
            </a:endParaRPr>
          </a:p>
          <a:p>
            <a:pPr lvl="2">
              <a:buNone/>
            </a:pPr>
            <a:endParaRPr lang="en-US" dirty="0" smtClean="0">
              <a:solidFill>
                <a:schemeClr val="tx2">
                  <a:lumMod val="50000"/>
                </a:schemeClr>
              </a:solidFill>
            </a:endParaRPr>
          </a:p>
          <a:p>
            <a:endParaRPr lang="en-US" dirty="0">
              <a:solidFill>
                <a:schemeClr val="tx2">
                  <a:lumMod val="50000"/>
                </a:schemeClr>
              </a:solidFill>
            </a:endParaRPr>
          </a:p>
        </p:txBody>
      </p:sp>
      <p:sp>
        <p:nvSpPr>
          <p:cNvPr id="4" name="Slide Number Placeholder 3"/>
          <p:cNvSpPr>
            <a:spLocks noGrp="1"/>
          </p:cNvSpPr>
          <p:nvPr>
            <p:ph type="sldNum" sz="quarter" idx="12"/>
          </p:nvPr>
        </p:nvSpPr>
        <p:spPr/>
        <p:txBody>
          <a:bodyPr/>
          <a:lstStyle/>
          <a:p>
            <a:fld id="{04D154C2-1BBE-2045-97DD-1A3372B1DF9F}" type="slidenum">
              <a:rPr lang="en-US" smtClean="0"/>
              <a:pPr/>
              <a:t>18</a:t>
            </a:fld>
            <a:endParaRPr lang="en-US" dirty="0"/>
          </a:p>
        </p:txBody>
      </p:sp>
      <p:graphicFrame>
        <p:nvGraphicFramePr>
          <p:cNvPr id="5" name="Chart 4"/>
          <p:cNvGraphicFramePr/>
          <p:nvPr/>
        </p:nvGraphicFramePr>
        <p:xfrm>
          <a:off x="457200" y="1930400"/>
          <a:ext cx="8009467" cy="3699933"/>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457200" y="5465002"/>
            <a:ext cx="4233333" cy="923330"/>
          </a:xfrm>
          <a:prstGeom prst="rect">
            <a:avLst/>
          </a:prstGeom>
        </p:spPr>
        <p:txBody>
          <a:bodyPr wrap="square">
            <a:spAutoFit/>
          </a:bodyPr>
          <a:lstStyle/>
          <a:p>
            <a:pPr>
              <a:buFont typeface="Wingdings" pitchFamily="2" charset="2"/>
              <a:buChar char="§"/>
            </a:pPr>
            <a:r>
              <a:rPr lang="en-US" dirty="0" smtClean="0">
                <a:solidFill>
                  <a:schemeClr val="tx2">
                    <a:lumMod val="50000"/>
                  </a:schemeClr>
                </a:solidFill>
              </a:rPr>
              <a:t>Inpatient psych beds increased by  86% across Louisiana due to contracts with free standing psych units for adults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pPr eaLnBrk="1" hangingPunct="1"/>
            <a:r>
              <a:rPr lang="en-US" b="1" smtClean="0"/>
              <a:t>RFP Deliverables Strategy – Where are we now?</a:t>
            </a:r>
          </a:p>
        </p:txBody>
      </p:sp>
      <p:sp>
        <p:nvSpPr>
          <p:cNvPr id="26628" name="Slide Number Placeholder 3"/>
          <p:cNvSpPr>
            <a:spLocks noGrp="1"/>
          </p:cNvSpPr>
          <p:nvPr>
            <p:ph type="sldNum" sz="quarter" idx="4294967295"/>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95AE9E58-906F-40EF-AD29-BA536A5B347D}" type="slidenum">
              <a:rPr lang="en-US" smtClean="0"/>
              <a:pPr fontAlgn="base">
                <a:spcBef>
                  <a:spcPct val="0"/>
                </a:spcBef>
                <a:spcAft>
                  <a:spcPct val="0"/>
                </a:spcAft>
                <a:defRPr/>
              </a:pPr>
              <a:t>19</a:t>
            </a:fld>
            <a:endParaRPr lang="en-US" smtClean="0"/>
          </a:p>
        </p:txBody>
      </p:sp>
      <p:graphicFrame>
        <p:nvGraphicFramePr>
          <p:cNvPr id="1026" name="Object 13"/>
          <p:cNvGraphicFramePr>
            <a:graphicFrameLocks noChangeAspect="1"/>
          </p:cNvGraphicFramePr>
          <p:nvPr/>
        </p:nvGraphicFramePr>
        <p:xfrm>
          <a:off x="1077913" y="1042988"/>
          <a:ext cx="7246937" cy="5451475"/>
        </p:xfrm>
        <a:graphic>
          <a:graphicData uri="http://schemas.openxmlformats.org/presentationml/2006/ole">
            <mc:AlternateContent xmlns:mc="http://schemas.openxmlformats.org/markup-compatibility/2006">
              <mc:Choice xmlns:v="urn:schemas-microsoft-com:vml" Requires="v">
                <p:oleObj spid="_x0000_s141315" name="Worksheet" r:id="rId5" imgW="5438880" imgH="4772025" progId="Excel.Sheet.8">
                  <p:embed/>
                </p:oleObj>
              </mc:Choice>
              <mc:Fallback>
                <p:oleObj name="Worksheet" r:id="rId5" imgW="5438880" imgH="4772025" progId="Excel.Sheet.8">
                  <p:embed/>
                  <p:pic>
                    <p:nvPicPr>
                      <p:cNvPr id="0" name="Object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7913" y="1042988"/>
                        <a:ext cx="7246937" cy="5451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Getting started – A year of transition</a:t>
            </a:r>
            <a:endParaRPr lang="en-US" dirty="0"/>
          </a:p>
        </p:txBody>
      </p:sp>
      <p:pic>
        <p:nvPicPr>
          <p:cNvPr id="8" name="Content Placeholder 7" descr="7557723-composite-of-calendar-pages.jpg"/>
          <p:cNvPicPr>
            <a:picLocks noGrp="1" noChangeAspect="1"/>
          </p:cNvPicPr>
          <p:nvPr>
            <p:ph idx="1"/>
          </p:nvPr>
        </p:nvPicPr>
        <p:blipFill>
          <a:blip r:embed="rId2" cstate="print">
            <a:lum bright="20000" contrast="-40000"/>
          </a:blip>
          <a:stretch>
            <a:fillRect/>
          </a:stretch>
        </p:blipFill>
        <p:spPr>
          <a:xfrm>
            <a:off x="-26783" y="1280160"/>
            <a:ext cx="5147424" cy="5050302"/>
          </a:xfrm>
          <a:prstGeom prst="rect">
            <a:avLst/>
          </a:prstGeom>
          <a:solidFill>
            <a:srgbClr val="FFFFFF">
              <a:shade val="85000"/>
            </a:srgbClr>
          </a:solidFill>
          <a:ln>
            <a:noFill/>
          </a:ln>
          <a:effectLst>
            <a:softEdge rad="127000"/>
          </a:effectLst>
          <a:scene3d>
            <a:camera prst="perspectiveContrastingRightFacing"/>
            <a:lightRig rig="threePt" dir="t"/>
          </a:scene3d>
        </p:spPr>
      </p:pic>
      <p:sp>
        <p:nvSpPr>
          <p:cNvPr id="6" name="Slide Number Placeholder 5"/>
          <p:cNvSpPr>
            <a:spLocks noGrp="1"/>
          </p:cNvSpPr>
          <p:nvPr>
            <p:ph type="sldNum" sz="quarter" idx="12"/>
          </p:nvPr>
        </p:nvSpPr>
        <p:spPr/>
        <p:txBody>
          <a:bodyPr/>
          <a:lstStyle/>
          <a:p>
            <a:fld id="{04D154C2-1BBE-2045-97DD-1A3372B1DF9F}" type="slidenum">
              <a:rPr lang="en-US" smtClean="0"/>
              <a:pPr/>
              <a:t>2</a:t>
            </a:fld>
            <a:endParaRPr lang="en-US"/>
          </a:p>
        </p:txBody>
      </p:sp>
      <p:graphicFrame>
        <p:nvGraphicFramePr>
          <p:cNvPr id="11" name="Diagram 10"/>
          <p:cNvGraphicFramePr/>
          <p:nvPr/>
        </p:nvGraphicFramePr>
        <p:xfrm>
          <a:off x="4658167" y="1280160"/>
          <a:ext cx="4300025" cy="505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181849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b="1" dirty="0" smtClean="0"/>
              <a:t>Where we are now</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spcBef>
                <a:spcPts val="600"/>
              </a:spcBef>
              <a:buFont typeface="Wingdings" pitchFamily="2" charset="2"/>
              <a:buChar char="Ø"/>
            </a:pPr>
            <a:r>
              <a:rPr lang="en-US" dirty="0" smtClean="0">
                <a:solidFill>
                  <a:schemeClr val="tx2">
                    <a:lumMod val="50000"/>
                  </a:schemeClr>
                </a:solidFill>
              </a:rPr>
              <a:t>86% increase in  psychiatric bed capacity</a:t>
            </a:r>
          </a:p>
          <a:p>
            <a:pPr>
              <a:spcBef>
                <a:spcPts val="600"/>
              </a:spcBef>
              <a:buFont typeface="Wingdings" pitchFamily="2" charset="2"/>
              <a:buChar char="Ø"/>
            </a:pPr>
            <a:r>
              <a:rPr lang="en-US" dirty="0" smtClean="0">
                <a:solidFill>
                  <a:schemeClr val="tx2">
                    <a:lumMod val="50000"/>
                  </a:schemeClr>
                </a:solidFill>
              </a:rPr>
              <a:t>300 active provider locations using Clinical Advisor</a:t>
            </a:r>
          </a:p>
          <a:p>
            <a:pPr>
              <a:spcBef>
                <a:spcPts val="600"/>
              </a:spcBef>
              <a:buFont typeface="Wingdings" pitchFamily="2" charset="2"/>
              <a:buChar char="Ø"/>
            </a:pPr>
            <a:r>
              <a:rPr lang="en-US" dirty="0" smtClean="0">
                <a:solidFill>
                  <a:schemeClr val="tx2">
                    <a:lumMod val="50000"/>
                  </a:schemeClr>
                </a:solidFill>
              </a:rPr>
              <a:t>251 provider locations contracted for Crisis Intervention service</a:t>
            </a:r>
          </a:p>
          <a:p>
            <a:pPr>
              <a:spcBef>
                <a:spcPts val="600"/>
              </a:spcBef>
              <a:buFont typeface="Wingdings" pitchFamily="2" charset="2"/>
              <a:buChar char="Ø"/>
            </a:pPr>
            <a:r>
              <a:rPr lang="en-US" dirty="0" smtClean="0">
                <a:solidFill>
                  <a:schemeClr val="tx2">
                    <a:lumMod val="50000"/>
                  </a:schemeClr>
                </a:solidFill>
              </a:rPr>
              <a:t>183  new OMPTs brought in throughout the state all additional capacity that  added since 3/1</a:t>
            </a:r>
          </a:p>
          <a:p>
            <a:pPr marL="0" lvl="1">
              <a:buFont typeface="Wingdings" pitchFamily="2" charset="2"/>
              <a:buChar char="Ø"/>
            </a:pPr>
            <a:r>
              <a:rPr lang="en-US" dirty="0" smtClean="0">
                <a:solidFill>
                  <a:schemeClr val="tx2">
                    <a:lumMod val="50000"/>
                  </a:schemeClr>
                </a:solidFill>
              </a:rPr>
              <a:t>First two Licensed PRTF beds (108) in place</a:t>
            </a:r>
          </a:p>
          <a:p>
            <a:pPr marL="0" lvl="1">
              <a:buFont typeface="Wingdings" pitchFamily="2" charset="2"/>
              <a:buChar char="Ø"/>
            </a:pPr>
            <a:r>
              <a:rPr lang="en-US" dirty="0" smtClean="0">
                <a:solidFill>
                  <a:schemeClr val="tx2">
                    <a:lumMod val="50000"/>
                  </a:schemeClr>
                </a:solidFill>
              </a:rPr>
              <a:t>Ongoing dialogue with several hospitals engaged in dialogue about expansion of services array to include PRTF</a:t>
            </a:r>
          </a:p>
          <a:p>
            <a:pPr marL="0" lvl="1">
              <a:buFont typeface="Wingdings" pitchFamily="2" charset="2"/>
              <a:buChar char="Ø"/>
            </a:pPr>
            <a:r>
              <a:rPr lang="en-US" dirty="0" smtClean="0">
                <a:solidFill>
                  <a:schemeClr val="tx2">
                    <a:lumMod val="50000"/>
                  </a:schemeClr>
                </a:solidFill>
              </a:rPr>
              <a:t>TGH  8 beds licensed in  the state- ongoing  conversations to  encourage programs to obtain licensure</a:t>
            </a:r>
          </a:p>
          <a:p>
            <a:pPr marL="0" lvl="1">
              <a:buFont typeface="Wingdings" pitchFamily="2" charset="2"/>
              <a:buChar char="Ø"/>
            </a:pPr>
            <a:r>
              <a:rPr lang="en-US" dirty="0" smtClean="0">
                <a:solidFill>
                  <a:schemeClr val="tx2">
                    <a:lumMod val="50000"/>
                  </a:schemeClr>
                </a:solidFill>
              </a:rPr>
              <a:t>TFC 248 beds</a:t>
            </a:r>
          </a:p>
          <a:p>
            <a:pPr marL="0" lvl="1">
              <a:buFont typeface="Wingdings" pitchFamily="2" charset="2"/>
              <a:buChar char="Ø"/>
            </a:pPr>
            <a:r>
              <a:rPr lang="en-US" dirty="0" smtClean="0">
                <a:solidFill>
                  <a:schemeClr val="tx2">
                    <a:lumMod val="50000"/>
                  </a:schemeClr>
                </a:solidFill>
              </a:rPr>
              <a:t>Non- medical group home 230 beds</a:t>
            </a:r>
          </a:p>
          <a:p>
            <a:pPr marL="0">
              <a:buFont typeface="Wingdings" pitchFamily="2" charset="2"/>
              <a:buChar char="Ø"/>
            </a:pPr>
            <a:endParaRPr lang="en-US" dirty="0">
              <a:solidFill>
                <a:schemeClr val="tx2">
                  <a:lumMod val="50000"/>
                </a:schemeClr>
              </a:solidFill>
            </a:endParaRPr>
          </a:p>
        </p:txBody>
      </p:sp>
      <p:sp>
        <p:nvSpPr>
          <p:cNvPr id="4" name="Slide Number Placeholder 3"/>
          <p:cNvSpPr>
            <a:spLocks noGrp="1"/>
          </p:cNvSpPr>
          <p:nvPr>
            <p:ph type="sldNum" sz="quarter" idx="12"/>
          </p:nvPr>
        </p:nvSpPr>
        <p:spPr/>
        <p:txBody>
          <a:bodyPr/>
          <a:lstStyle/>
          <a:p>
            <a:fld id="{04D154C2-1BBE-2045-97DD-1A3372B1DF9F}"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0"/>
            <a:ext cx="7162800" cy="800100"/>
          </a:xfrm>
        </p:spPr>
        <p:txBody>
          <a:bodyPr/>
          <a:lstStyle/>
          <a:p>
            <a:r>
              <a:rPr lang="en-US" b="1" dirty="0" smtClean="0"/>
              <a:t>Where we’re going: Network Plan</a:t>
            </a:r>
          </a:p>
        </p:txBody>
      </p:sp>
      <p:sp>
        <p:nvSpPr>
          <p:cNvPr id="22531" name="Content Placeholder 2"/>
          <p:cNvSpPr>
            <a:spLocks noGrp="1"/>
          </p:cNvSpPr>
          <p:nvPr>
            <p:ph idx="1"/>
          </p:nvPr>
        </p:nvSpPr>
        <p:spPr>
          <a:xfrm>
            <a:off x="457200" y="1181100"/>
            <a:ext cx="8229600" cy="5295900"/>
          </a:xfrm>
        </p:spPr>
        <p:txBody>
          <a:bodyPr/>
          <a:lstStyle/>
          <a:p>
            <a:pPr eaLnBrk="1" hangingPunct="1"/>
            <a:r>
              <a:rPr lang="en-US" sz="1700" b="1" dirty="0" smtClean="0">
                <a:solidFill>
                  <a:schemeClr val="tx1">
                    <a:lumMod val="50000"/>
                  </a:schemeClr>
                </a:solidFill>
              </a:rPr>
              <a:t>Identify network gaps using the following details:</a:t>
            </a:r>
          </a:p>
          <a:p>
            <a:pPr lvl="1" eaLnBrk="1" hangingPunct="1"/>
            <a:r>
              <a:rPr lang="en-US" sz="1700" dirty="0" smtClean="0">
                <a:solidFill>
                  <a:schemeClr val="tx1">
                    <a:lumMod val="50000"/>
                  </a:schemeClr>
                </a:solidFill>
              </a:rPr>
              <a:t>Readmission rates</a:t>
            </a:r>
          </a:p>
          <a:p>
            <a:pPr lvl="1" eaLnBrk="1" hangingPunct="1"/>
            <a:r>
              <a:rPr lang="en-US" sz="1700" dirty="0" smtClean="0">
                <a:solidFill>
                  <a:schemeClr val="tx1">
                    <a:lumMod val="50000"/>
                  </a:schemeClr>
                </a:solidFill>
              </a:rPr>
              <a:t>LOS</a:t>
            </a:r>
          </a:p>
          <a:p>
            <a:pPr lvl="1" eaLnBrk="1" hangingPunct="1"/>
            <a:r>
              <a:rPr lang="en-US" sz="1700" dirty="0" smtClean="0">
                <a:solidFill>
                  <a:schemeClr val="tx1">
                    <a:lumMod val="50000"/>
                  </a:schemeClr>
                </a:solidFill>
              </a:rPr>
              <a:t>Adverse Incidents</a:t>
            </a:r>
          </a:p>
          <a:p>
            <a:pPr eaLnBrk="1" hangingPunct="1"/>
            <a:r>
              <a:rPr lang="en-US" sz="1700" b="1" dirty="0" smtClean="0">
                <a:solidFill>
                  <a:schemeClr val="tx1">
                    <a:lumMod val="50000"/>
                  </a:schemeClr>
                </a:solidFill>
              </a:rPr>
              <a:t>Develop and Submit RFP for:</a:t>
            </a:r>
          </a:p>
          <a:p>
            <a:pPr lvl="1" eaLnBrk="1" hangingPunct="1"/>
            <a:r>
              <a:rPr lang="en-US" sz="1700" dirty="0" smtClean="0">
                <a:solidFill>
                  <a:schemeClr val="tx1">
                    <a:lumMod val="50000"/>
                  </a:schemeClr>
                </a:solidFill>
              </a:rPr>
              <a:t>Crisis Continuum </a:t>
            </a:r>
          </a:p>
          <a:p>
            <a:pPr lvl="2" eaLnBrk="1" hangingPunct="1"/>
            <a:r>
              <a:rPr lang="en-US" sz="1700" dirty="0" smtClean="0">
                <a:solidFill>
                  <a:schemeClr val="tx1">
                    <a:lumMod val="50000"/>
                  </a:schemeClr>
                </a:solidFill>
              </a:rPr>
              <a:t>Crisis Receiving Centers</a:t>
            </a:r>
          </a:p>
          <a:p>
            <a:pPr lvl="2" eaLnBrk="1" hangingPunct="1"/>
            <a:r>
              <a:rPr lang="en-US" sz="1700" dirty="0" smtClean="0">
                <a:solidFill>
                  <a:schemeClr val="tx1">
                    <a:lumMod val="50000"/>
                  </a:schemeClr>
                </a:solidFill>
              </a:rPr>
              <a:t>Crisis Stabilization</a:t>
            </a:r>
          </a:p>
          <a:p>
            <a:pPr lvl="2" eaLnBrk="1" hangingPunct="1"/>
            <a:r>
              <a:rPr lang="en-US" sz="1700" dirty="0" smtClean="0">
                <a:solidFill>
                  <a:schemeClr val="tx1">
                    <a:lumMod val="50000"/>
                  </a:schemeClr>
                </a:solidFill>
              </a:rPr>
              <a:t>Crisis Residential</a:t>
            </a:r>
          </a:p>
          <a:p>
            <a:pPr lvl="1" eaLnBrk="1" hangingPunct="1"/>
            <a:r>
              <a:rPr lang="en-US" sz="1700" dirty="0" smtClean="0">
                <a:solidFill>
                  <a:schemeClr val="tx1">
                    <a:lumMod val="50000"/>
                  </a:schemeClr>
                </a:solidFill>
              </a:rPr>
              <a:t>Therapeutic Group Home</a:t>
            </a:r>
          </a:p>
          <a:p>
            <a:pPr lvl="1" eaLnBrk="1" hangingPunct="1"/>
            <a:r>
              <a:rPr lang="en-US" sz="1700" dirty="0" smtClean="0">
                <a:solidFill>
                  <a:schemeClr val="tx1">
                    <a:lumMod val="50000"/>
                  </a:schemeClr>
                </a:solidFill>
              </a:rPr>
              <a:t>Therapeutic Foster Care</a:t>
            </a:r>
          </a:p>
          <a:p>
            <a:pPr lvl="1" eaLnBrk="1" hangingPunct="1"/>
            <a:r>
              <a:rPr lang="en-US" sz="1700" dirty="0" smtClean="0">
                <a:solidFill>
                  <a:schemeClr val="tx1">
                    <a:lumMod val="50000"/>
                  </a:schemeClr>
                </a:solidFill>
              </a:rPr>
              <a:t>PRTF</a:t>
            </a:r>
          </a:p>
          <a:p>
            <a:pPr lvl="1" eaLnBrk="1" hangingPunct="1"/>
            <a:r>
              <a:rPr lang="en-US" sz="1700" dirty="0" smtClean="0">
                <a:solidFill>
                  <a:schemeClr val="tx1">
                    <a:lumMod val="50000"/>
                  </a:schemeClr>
                </a:solidFill>
              </a:rPr>
              <a:t>EBP </a:t>
            </a:r>
          </a:p>
        </p:txBody>
      </p:sp>
      <p:sp>
        <p:nvSpPr>
          <p:cNvPr id="21508" name="Slide Number Placeholder 3"/>
          <p:cNvSpPr>
            <a:spLocks noGrp="1"/>
          </p:cNvSpPr>
          <p:nvPr>
            <p:ph type="sldNum" sz="quarter" idx="4294967295"/>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E64E0EE7-32EE-409C-A8A1-576BFB81E14A}" type="slidenum">
              <a:rPr lang="en-US" smtClean="0"/>
              <a:pPr fontAlgn="base">
                <a:spcBef>
                  <a:spcPct val="0"/>
                </a:spcBef>
                <a:spcAft>
                  <a:spcPct val="0"/>
                </a:spcAft>
                <a:defRPr/>
              </a:pPr>
              <a:t>21</a:t>
            </a:fld>
            <a:endParaRPr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b="1" dirty="0" smtClean="0"/>
              <a:t>Where we’re going: Network Plan</a:t>
            </a:r>
          </a:p>
        </p:txBody>
      </p:sp>
      <p:sp>
        <p:nvSpPr>
          <p:cNvPr id="22531" name="Content Placeholder 2"/>
          <p:cNvSpPr>
            <a:spLocks noGrp="1"/>
          </p:cNvSpPr>
          <p:nvPr>
            <p:ph idx="1"/>
          </p:nvPr>
        </p:nvSpPr>
        <p:spPr>
          <a:xfrm>
            <a:off x="457200" y="1117600"/>
            <a:ext cx="8229600" cy="4122738"/>
          </a:xfrm>
        </p:spPr>
        <p:txBody>
          <a:bodyPr/>
          <a:lstStyle/>
          <a:p>
            <a:pPr algn="ctr" eaLnBrk="1" hangingPunct="1">
              <a:buFont typeface="Arial" charset="0"/>
              <a:buNone/>
              <a:defRPr/>
            </a:pPr>
            <a:r>
              <a:rPr lang="en-US" b="1" u="sng" dirty="0" smtClean="0">
                <a:solidFill>
                  <a:schemeClr val="tx1">
                    <a:lumMod val="50000"/>
                  </a:schemeClr>
                </a:solidFill>
              </a:rPr>
              <a:t>Complete the Crisis System Build out in all regions</a:t>
            </a:r>
          </a:p>
          <a:p>
            <a:pPr eaLnBrk="1" hangingPunct="1">
              <a:defRPr/>
            </a:pPr>
            <a:r>
              <a:rPr lang="en-US" dirty="0" smtClean="0">
                <a:solidFill>
                  <a:schemeClr val="tx1">
                    <a:lumMod val="50000"/>
                  </a:schemeClr>
                </a:solidFill>
              </a:rPr>
              <a:t>Mobile Crisis Services</a:t>
            </a:r>
          </a:p>
          <a:p>
            <a:pPr eaLnBrk="1" hangingPunct="1">
              <a:defRPr/>
            </a:pPr>
            <a:r>
              <a:rPr lang="en-US" dirty="0" smtClean="0">
                <a:solidFill>
                  <a:schemeClr val="tx1">
                    <a:lumMod val="50000"/>
                  </a:schemeClr>
                </a:solidFill>
              </a:rPr>
              <a:t>CART Teams</a:t>
            </a:r>
          </a:p>
          <a:p>
            <a:pPr eaLnBrk="1" hangingPunct="1">
              <a:defRPr/>
            </a:pPr>
            <a:r>
              <a:rPr lang="en-US" dirty="0" smtClean="0">
                <a:solidFill>
                  <a:schemeClr val="tx1">
                    <a:lumMod val="50000"/>
                  </a:schemeClr>
                </a:solidFill>
              </a:rPr>
              <a:t>23-hour Observation/Crisis Receiving Centers</a:t>
            </a:r>
          </a:p>
          <a:p>
            <a:pPr eaLnBrk="1" hangingPunct="1">
              <a:defRPr/>
            </a:pPr>
            <a:r>
              <a:rPr lang="en-US" dirty="0" smtClean="0">
                <a:solidFill>
                  <a:schemeClr val="tx1">
                    <a:lumMod val="50000"/>
                  </a:schemeClr>
                </a:solidFill>
              </a:rPr>
              <a:t>Telehealth</a:t>
            </a:r>
          </a:p>
          <a:p>
            <a:pPr eaLnBrk="1" hangingPunct="1">
              <a:defRPr/>
            </a:pPr>
            <a:r>
              <a:rPr lang="en-US" dirty="0" smtClean="0">
                <a:solidFill>
                  <a:schemeClr val="tx1">
                    <a:lumMod val="50000"/>
                  </a:schemeClr>
                </a:solidFill>
              </a:rPr>
              <a:t>Peer-run warm lines</a:t>
            </a:r>
          </a:p>
          <a:p>
            <a:pPr eaLnBrk="1" hangingPunct="1">
              <a:defRPr/>
            </a:pPr>
            <a:r>
              <a:rPr lang="en-US" dirty="0" smtClean="0">
                <a:solidFill>
                  <a:schemeClr val="tx1">
                    <a:lumMod val="50000"/>
                  </a:schemeClr>
                </a:solidFill>
              </a:rPr>
              <a:t>Crisis Stabilization Services</a:t>
            </a:r>
          </a:p>
          <a:p>
            <a:pPr eaLnBrk="1" hangingPunct="1">
              <a:defRPr/>
            </a:pPr>
            <a:r>
              <a:rPr lang="en-US" dirty="0" smtClean="0">
                <a:solidFill>
                  <a:schemeClr val="tx1">
                    <a:lumMod val="50000"/>
                  </a:schemeClr>
                </a:solidFill>
              </a:rPr>
              <a:t>Crisis Residential Services</a:t>
            </a:r>
          </a:p>
          <a:p>
            <a:pPr eaLnBrk="1" hangingPunct="1">
              <a:defRPr/>
            </a:pPr>
            <a:endParaRPr lang="en-US" sz="1650" dirty="0" smtClean="0">
              <a:solidFill>
                <a:schemeClr val="tx1">
                  <a:lumMod val="50000"/>
                </a:schemeClr>
              </a:solidFill>
            </a:endParaRPr>
          </a:p>
          <a:p>
            <a:pPr eaLnBrk="1" hangingPunct="1">
              <a:defRPr/>
            </a:pPr>
            <a:endParaRPr lang="en-US" dirty="0" smtClean="0">
              <a:solidFill>
                <a:schemeClr val="tx1">
                  <a:lumMod val="50000"/>
                </a:schemeClr>
              </a:solidFill>
            </a:endParaRPr>
          </a:p>
        </p:txBody>
      </p:sp>
      <p:sp>
        <p:nvSpPr>
          <p:cNvPr id="22532" name="Slide Number Placeholder 3"/>
          <p:cNvSpPr>
            <a:spLocks noGrp="1"/>
          </p:cNvSpPr>
          <p:nvPr>
            <p:ph type="sldNum" sz="quarter" idx="4294967295"/>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A7160579-BE86-48D8-826B-973A0B3296E5}" type="slidenum">
              <a:rPr lang="en-US" smtClean="0"/>
              <a:pPr fontAlgn="base">
                <a:spcBef>
                  <a:spcPct val="0"/>
                </a:spcBef>
                <a:spcAft>
                  <a:spcPct val="0"/>
                </a:spcAft>
                <a:defRPr/>
              </a:pPr>
              <a:t>22</a:t>
            </a:fld>
            <a:endParaRPr lang="en-US"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b="1" dirty="0" smtClean="0"/>
              <a:t>Where we’re going: Network Plan</a:t>
            </a:r>
          </a:p>
        </p:txBody>
      </p:sp>
      <p:sp>
        <p:nvSpPr>
          <p:cNvPr id="24579" name="Content Placeholder 4"/>
          <p:cNvSpPr>
            <a:spLocks noGrp="1"/>
          </p:cNvSpPr>
          <p:nvPr>
            <p:ph sz="half" idx="1"/>
          </p:nvPr>
        </p:nvSpPr>
        <p:spPr>
          <a:xfrm>
            <a:off x="204788" y="1760538"/>
            <a:ext cx="4038600" cy="4279900"/>
          </a:xfrm>
        </p:spPr>
        <p:txBody>
          <a:bodyPr/>
          <a:lstStyle/>
          <a:p>
            <a:pPr eaLnBrk="1" hangingPunct="1"/>
            <a:r>
              <a:rPr lang="en-US" b="1" dirty="0" smtClean="0">
                <a:solidFill>
                  <a:schemeClr val="tx1">
                    <a:lumMod val="50000"/>
                  </a:schemeClr>
                </a:solidFill>
              </a:rPr>
              <a:t>Current Strategies To Date</a:t>
            </a:r>
          </a:p>
          <a:p>
            <a:pPr lvl="1" eaLnBrk="1" hangingPunct="1"/>
            <a:r>
              <a:rPr lang="en-US" dirty="0" smtClean="0">
                <a:solidFill>
                  <a:schemeClr val="tx1">
                    <a:lumMod val="50000"/>
                  </a:schemeClr>
                </a:solidFill>
              </a:rPr>
              <a:t>Identifying providers who could transition existing facility to new levels of care</a:t>
            </a:r>
          </a:p>
          <a:p>
            <a:pPr lvl="1" eaLnBrk="1" hangingPunct="1"/>
            <a:r>
              <a:rPr lang="en-US" dirty="0" smtClean="0">
                <a:solidFill>
                  <a:schemeClr val="tx1">
                    <a:lumMod val="50000"/>
                  </a:schemeClr>
                </a:solidFill>
              </a:rPr>
              <a:t>Direct outreach</a:t>
            </a:r>
          </a:p>
          <a:p>
            <a:pPr lvl="1" eaLnBrk="1" hangingPunct="1"/>
            <a:r>
              <a:rPr lang="en-US" dirty="0" smtClean="0">
                <a:solidFill>
                  <a:schemeClr val="tx1">
                    <a:lumMod val="50000"/>
                  </a:schemeClr>
                </a:solidFill>
              </a:rPr>
              <a:t>Direct support and direction with licensing, certification and contracting process</a:t>
            </a:r>
          </a:p>
        </p:txBody>
      </p:sp>
      <p:sp>
        <p:nvSpPr>
          <p:cNvPr id="24580" name="Content Placeholder 5"/>
          <p:cNvSpPr>
            <a:spLocks noGrp="1"/>
          </p:cNvSpPr>
          <p:nvPr>
            <p:ph sz="half" idx="2"/>
          </p:nvPr>
        </p:nvSpPr>
        <p:spPr>
          <a:xfrm>
            <a:off x="4495800" y="1760538"/>
            <a:ext cx="4038600" cy="4716462"/>
          </a:xfrm>
        </p:spPr>
        <p:txBody>
          <a:bodyPr/>
          <a:lstStyle/>
          <a:p>
            <a:pPr eaLnBrk="1" hangingPunct="1"/>
            <a:r>
              <a:rPr lang="en-US" b="1" dirty="0" smtClean="0">
                <a:solidFill>
                  <a:schemeClr val="tx1">
                    <a:lumMod val="50000"/>
                  </a:schemeClr>
                </a:solidFill>
              </a:rPr>
              <a:t>Strategies Under Consideration</a:t>
            </a:r>
          </a:p>
          <a:p>
            <a:pPr lvl="1" eaLnBrk="1" hangingPunct="1"/>
            <a:r>
              <a:rPr lang="en-US" dirty="0" smtClean="0">
                <a:solidFill>
                  <a:schemeClr val="tx1">
                    <a:lumMod val="50000"/>
                  </a:schemeClr>
                </a:solidFill>
              </a:rPr>
              <a:t>Email blasts to assess interest of current Network providers</a:t>
            </a:r>
          </a:p>
          <a:p>
            <a:pPr lvl="1" eaLnBrk="1" hangingPunct="1"/>
            <a:r>
              <a:rPr lang="en-US" dirty="0" smtClean="0">
                <a:solidFill>
                  <a:schemeClr val="tx1">
                    <a:lumMod val="50000"/>
                  </a:schemeClr>
                </a:solidFill>
              </a:rPr>
              <a:t>Educational webinars</a:t>
            </a:r>
          </a:p>
          <a:p>
            <a:pPr lvl="1" eaLnBrk="1" hangingPunct="1"/>
            <a:r>
              <a:rPr lang="en-US" dirty="0" smtClean="0">
                <a:solidFill>
                  <a:schemeClr val="tx1">
                    <a:lumMod val="50000"/>
                  </a:schemeClr>
                </a:solidFill>
              </a:rPr>
              <a:t>Regional Town Hall meetings to engage regional leaders and stakeholders</a:t>
            </a:r>
          </a:p>
          <a:p>
            <a:pPr lvl="1" eaLnBrk="1" hangingPunct="1"/>
            <a:r>
              <a:rPr lang="en-US" dirty="0" smtClean="0">
                <a:solidFill>
                  <a:schemeClr val="tx1">
                    <a:lumMod val="50000"/>
                  </a:schemeClr>
                </a:solidFill>
              </a:rPr>
              <a:t>Identify licensing, programmatic or financial barriers to any LOC development</a:t>
            </a:r>
          </a:p>
        </p:txBody>
      </p:sp>
      <p:sp>
        <p:nvSpPr>
          <p:cNvPr id="23557" name="Slide Number Placeholder 3"/>
          <p:cNvSpPr>
            <a:spLocks noGrp="1"/>
          </p:cNvSpPr>
          <p:nvPr>
            <p:ph type="sldNum" sz="quarter" idx="4294967295"/>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3CBB51BA-2E41-4950-8734-7072C9EF10BC}" type="slidenum">
              <a:rPr lang="en-US" smtClean="0"/>
              <a:pPr fontAlgn="base">
                <a:spcBef>
                  <a:spcPct val="0"/>
                </a:spcBef>
                <a:spcAft>
                  <a:spcPct val="0"/>
                </a:spcAft>
                <a:defRPr/>
              </a:pPr>
              <a:t>23</a:t>
            </a:fld>
            <a:endParaRPr lang="en-US" smtClean="0"/>
          </a:p>
        </p:txBody>
      </p:sp>
      <p:sp>
        <p:nvSpPr>
          <p:cNvPr id="24582" name="TextBox 6"/>
          <p:cNvSpPr txBox="1">
            <a:spLocks noChangeArrowheads="1"/>
          </p:cNvSpPr>
          <p:nvPr/>
        </p:nvSpPr>
        <p:spPr bwMode="auto">
          <a:xfrm>
            <a:off x="900113" y="1154113"/>
            <a:ext cx="7191375" cy="400050"/>
          </a:xfrm>
          <a:prstGeom prst="rect">
            <a:avLst/>
          </a:prstGeom>
          <a:noFill/>
          <a:ln w="9525">
            <a:noFill/>
            <a:miter lim="800000"/>
            <a:headEnd/>
            <a:tailEnd/>
          </a:ln>
        </p:spPr>
        <p:txBody>
          <a:bodyPr>
            <a:spAutoFit/>
          </a:bodyPr>
          <a:lstStyle/>
          <a:p>
            <a:r>
              <a:rPr lang="en-US" sz="2000" b="1" u="sng">
                <a:solidFill>
                  <a:schemeClr val="tx1">
                    <a:lumMod val="50000"/>
                  </a:schemeClr>
                </a:solidFill>
                <a:latin typeface="Calibri" pitchFamily="34" charset="0"/>
              </a:rPr>
              <a:t>Complete the crisis system build out in all regions- Strategies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b="1" dirty="0" smtClean="0"/>
              <a:t>Where we’re going: Network Plan</a:t>
            </a:r>
          </a:p>
        </p:txBody>
      </p:sp>
      <p:sp>
        <p:nvSpPr>
          <p:cNvPr id="28675" name="Content Placeholder 2"/>
          <p:cNvSpPr>
            <a:spLocks noGrp="1"/>
          </p:cNvSpPr>
          <p:nvPr>
            <p:ph idx="1"/>
          </p:nvPr>
        </p:nvSpPr>
        <p:spPr>
          <a:xfrm>
            <a:off x="457200" y="1117600"/>
            <a:ext cx="8229600" cy="5359400"/>
          </a:xfrm>
        </p:spPr>
        <p:txBody>
          <a:bodyPr/>
          <a:lstStyle/>
          <a:p>
            <a:pPr algn="ctr" eaLnBrk="1" hangingPunct="1">
              <a:buFont typeface="Arial" charset="0"/>
              <a:buNone/>
            </a:pPr>
            <a:r>
              <a:rPr lang="en-US" b="1" u="sng" dirty="0" smtClean="0">
                <a:solidFill>
                  <a:schemeClr val="tx1">
                    <a:lumMod val="50000"/>
                  </a:schemeClr>
                </a:solidFill>
              </a:rPr>
              <a:t>Expand Evidence Based Practice (EBP) capacity through learning and technical assistance</a:t>
            </a:r>
          </a:p>
          <a:p>
            <a:pPr eaLnBrk="1" hangingPunct="1"/>
            <a:r>
              <a:rPr lang="en-US" dirty="0" smtClean="0">
                <a:solidFill>
                  <a:schemeClr val="tx1">
                    <a:lumMod val="50000"/>
                  </a:schemeClr>
                </a:solidFill>
              </a:rPr>
              <a:t>Partner with Medical Director to expand into EBP for 0-5 population</a:t>
            </a:r>
          </a:p>
          <a:p>
            <a:pPr eaLnBrk="1" hangingPunct="1"/>
            <a:r>
              <a:rPr lang="en-US" dirty="0" smtClean="0">
                <a:solidFill>
                  <a:schemeClr val="tx1">
                    <a:lumMod val="50000"/>
                  </a:schemeClr>
                </a:solidFill>
              </a:rPr>
              <a:t>Partner with System Transformation to assess the need to expand existing EBP </a:t>
            </a:r>
          </a:p>
          <a:p>
            <a:pPr eaLnBrk="1" hangingPunct="1"/>
            <a:r>
              <a:rPr lang="en-US" dirty="0" smtClean="0">
                <a:solidFill>
                  <a:schemeClr val="tx1">
                    <a:lumMod val="50000"/>
                  </a:schemeClr>
                </a:solidFill>
              </a:rPr>
              <a:t>MST (30 providers across the state)</a:t>
            </a:r>
          </a:p>
          <a:p>
            <a:pPr eaLnBrk="1" hangingPunct="1"/>
            <a:r>
              <a:rPr lang="en-US" dirty="0" smtClean="0">
                <a:solidFill>
                  <a:schemeClr val="tx1">
                    <a:lumMod val="50000"/>
                  </a:schemeClr>
                </a:solidFill>
              </a:rPr>
              <a:t>FFT (7 providers across the state)</a:t>
            </a:r>
          </a:p>
          <a:p>
            <a:pPr eaLnBrk="1" hangingPunct="1"/>
            <a:r>
              <a:rPr lang="en-US" dirty="0" smtClean="0">
                <a:solidFill>
                  <a:schemeClr val="tx1">
                    <a:lumMod val="50000"/>
                  </a:schemeClr>
                </a:solidFill>
              </a:rPr>
              <a:t>Homebuilders (10 providers across the state)</a:t>
            </a:r>
          </a:p>
          <a:p>
            <a:pPr eaLnBrk="1" hangingPunct="1"/>
            <a:r>
              <a:rPr lang="en-US" dirty="0" smtClean="0">
                <a:solidFill>
                  <a:schemeClr val="tx1">
                    <a:lumMod val="50000"/>
                  </a:schemeClr>
                </a:solidFill>
              </a:rPr>
              <a:t>ACT (11 teams across the state)</a:t>
            </a:r>
          </a:p>
          <a:p>
            <a:pPr eaLnBrk="1" hangingPunct="1"/>
            <a:endParaRPr lang="en-US" dirty="0" smtClean="0">
              <a:solidFill>
                <a:schemeClr val="tx1">
                  <a:lumMod val="50000"/>
                </a:schemeClr>
              </a:solidFill>
            </a:endParaRPr>
          </a:p>
          <a:p>
            <a:pPr eaLnBrk="1" hangingPunct="1"/>
            <a:endParaRPr lang="en-US" dirty="0" smtClean="0">
              <a:solidFill>
                <a:schemeClr val="tx1">
                  <a:lumMod val="50000"/>
                </a:schemeClr>
              </a:solidFill>
            </a:endParaRPr>
          </a:p>
        </p:txBody>
      </p:sp>
      <p:sp>
        <p:nvSpPr>
          <p:cNvPr id="27652" name="Slide Number Placeholder 3"/>
          <p:cNvSpPr>
            <a:spLocks noGrp="1"/>
          </p:cNvSpPr>
          <p:nvPr>
            <p:ph type="sldNum" sz="quarter" idx="4294967295"/>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4072999C-A093-4CC8-B308-5C853FDA9F89}" type="slidenum">
              <a:rPr lang="en-US" smtClean="0"/>
              <a:pPr fontAlgn="base">
                <a:spcBef>
                  <a:spcPct val="0"/>
                </a:spcBef>
                <a:spcAft>
                  <a:spcPct val="0"/>
                </a:spcAft>
                <a:defRPr/>
              </a:pPr>
              <a:t>24</a:t>
            </a:fld>
            <a:endParaRPr lang="en-US"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b="1" smtClean="0"/>
              <a:t>Provider Relations Plan</a:t>
            </a:r>
          </a:p>
        </p:txBody>
      </p:sp>
      <p:sp>
        <p:nvSpPr>
          <p:cNvPr id="32771" name="Content Placeholder 2"/>
          <p:cNvSpPr>
            <a:spLocks noGrp="1"/>
          </p:cNvSpPr>
          <p:nvPr>
            <p:ph idx="1"/>
          </p:nvPr>
        </p:nvSpPr>
        <p:spPr>
          <a:xfrm>
            <a:off x="457200" y="1066800"/>
            <a:ext cx="8229600" cy="5410200"/>
          </a:xfrm>
        </p:spPr>
        <p:txBody>
          <a:bodyPr/>
          <a:lstStyle/>
          <a:p>
            <a:pPr eaLnBrk="1" hangingPunct="1"/>
            <a:r>
              <a:rPr lang="en-US" dirty="0" smtClean="0">
                <a:solidFill>
                  <a:schemeClr val="tx1">
                    <a:lumMod val="50000"/>
                  </a:schemeClr>
                </a:solidFill>
              </a:rPr>
              <a:t>Developing plan to include the three overarching goals</a:t>
            </a:r>
          </a:p>
          <a:p>
            <a:pPr lvl="1" eaLnBrk="1" hangingPunct="1"/>
            <a:r>
              <a:rPr lang="en-US" dirty="0" smtClean="0">
                <a:solidFill>
                  <a:schemeClr val="tx1">
                    <a:lumMod val="50000"/>
                  </a:schemeClr>
                </a:solidFill>
              </a:rPr>
              <a:t>Enhanced Provider Communication</a:t>
            </a:r>
          </a:p>
          <a:p>
            <a:pPr lvl="2"/>
            <a:r>
              <a:rPr lang="en-US" dirty="0" smtClean="0">
                <a:solidFill>
                  <a:schemeClr val="tx1">
                    <a:lumMod val="50000"/>
                  </a:schemeClr>
                </a:solidFill>
              </a:rPr>
              <a:t>Provider Relations Network team re-structure </a:t>
            </a:r>
          </a:p>
          <a:p>
            <a:pPr lvl="2" eaLnBrk="1" hangingPunct="1"/>
            <a:r>
              <a:rPr lang="en-US" sz="1800" dirty="0" smtClean="0">
                <a:solidFill>
                  <a:schemeClr val="tx1">
                    <a:lumMod val="50000"/>
                  </a:schemeClr>
                </a:solidFill>
              </a:rPr>
              <a:t>Utilization of E-mail blast notification</a:t>
            </a:r>
          </a:p>
          <a:p>
            <a:pPr lvl="2" eaLnBrk="1" hangingPunct="1"/>
            <a:r>
              <a:rPr lang="en-US" sz="1800" dirty="0" smtClean="0">
                <a:solidFill>
                  <a:schemeClr val="tx1">
                    <a:lumMod val="50000"/>
                  </a:schemeClr>
                </a:solidFill>
              </a:rPr>
              <a:t>Timely Provider Communications</a:t>
            </a:r>
          </a:p>
          <a:p>
            <a:pPr lvl="2" eaLnBrk="1" hangingPunct="1"/>
            <a:r>
              <a:rPr lang="en-US" sz="1800" dirty="0" smtClean="0">
                <a:solidFill>
                  <a:schemeClr val="tx1">
                    <a:lumMod val="50000"/>
                  </a:schemeClr>
                </a:solidFill>
              </a:rPr>
              <a:t>Partnership Provider News</a:t>
            </a:r>
          </a:p>
          <a:p>
            <a:pPr lvl="2" eaLnBrk="1" hangingPunct="1"/>
            <a:r>
              <a:rPr lang="en-US" sz="1800" dirty="0" smtClean="0">
                <a:solidFill>
                  <a:schemeClr val="tx1">
                    <a:lumMod val="50000"/>
                  </a:schemeClr>
                </a:solidFill>
              </a:rPr>
              <a:t>Provider Website/Increase Provider Self Service</a:t>
            </a:r>
          </a:p>
          <a:p>
            <a:pPr lvl="2" eaLnBrk="1" hangingPunct="1"/>
            <a:r>
              <a:rPr lang="en-US" sz="1800" dirty="0" smtClean="0">
                <a:solidFill>
                  <a:schemeClr val="tx1">
                    <a:lumMod val="50000"/>
                  </a:schemeClr>
                </a:solidFill>
              </a:rPr>
              <a:t>Timely Telephonic Communication</a:t>
            </a:r>
          </a:p>
          <a:p>
            <a:pPr lvl="1" eaLnBrk="1" hangingPunct="1"/>
            <a:r>
              <a:rPr lang="en-US" dirty="0" smtClean="0">
                <a:solidFill>
                  <a:schemeClr val="tx1">
                    <a:lumMod val="50000"/>
                  </a:schemeClr>
                </a:solidFill>
              </a:rPr>
              <a:t>Enhanced Collaboration with Providers</a:t>
            </a:r>
          </a:p>
          <a:p>
            <a:pPr lvl="2" eaLnBrk="1" hangingPunct="1"/>
            <a:r>
              <a:rPr lang="en-US" dirty="0" smtClean="0">
                <a:solidFill>
                  <a:schemeClr val="tx1">
                    <a:lumMod val="50000"/>
                  </a:schemeClr>
                </a:solidFill>
              </a:rPr>
              <a:t>Provider Meetings and Combined Stakeholder Meetings</a:t>
            </a:r>
          </a:p>
          <a:p>
            <a:pPr lvl="2" eaLnBrk="1" hangingPunct="1"/>
            <a:r>
              <a:rPr lang="en-US" dirty="0" smtClean="0">
                <a:solidFill>
                  <a:schemeClr val="tx1">
                    <a:lumMod val="50000"/>
                  </a:schemeClr>
                </a:solidFill>
              </a:rPr>
              <a:t>Provider Satisfaction Surveys</a:t>
            </a:r>
          </a:p>
          <a:p>
            <a:pPr lvl="1" eaLnBrk="1" hangingPunct="1"/>
            <a:r>
              <a:rPr lang="en-US" dirty="0" smtClean="0">
                <a:solidFill>
                  <a:schemeClr val="tx1">
                    <a:lumMod val="50000"/>
                  </a:schemeClr>
                </a:solidFill>
              </a:rPr>
              <a:t>Enhanced Provider Education</a:t>
            </a:r>
          </a:p>
          <a:p>
            <a:pPr lvl="2" eaLnBrk="1" hangingPunct="1"/>
            <a:r>
              <a:rPr lang="en-US" sz="1800" dirty="0" smtClean="0">
                <a:solidFill>
                  <a:schemeClr val="tx1">
                    <a:lumMod val="50000"/>
                  </a:schemeClr>
                </a:solidFill>
              </a:rPr>
              <a:t>Webinar Provider Forums</a:t>
            </a:r>
          </a:p>
          <a:p>
            <a:pPr lvl="2" eaLnBrk="1" hangingPunct="1"/>
            <a:r>
              <a:rPr lang="en-US" sz="1800" dirty="0" smtClean="0">
                <a:solidFill>
                  <a:schemeClr val="tx1">
                    <a:lumMod val="50000"/>
                  </a:schemeClr>
                </a:solidFill>
              </a:rPr>
              <a:t>Provider Relations / On-Site Visits</a:t>
            </a:r>
          </a:p>
          <a:p>
            <a:pPr lvl="2" eaLnBrk="1" hangingPunct="1"/>
            <a:r>
              <a:rPr lang="en-US" sz="1800" dirty="0" smtClean="0">
                <a:solidFill>
                  <a:schemeClr val="tx1">
                    <a:lumMod val="50000"/>
                  </a:schemeClr>
                </a:solidFill>
              </a:rPr>
              <a:t>New and Contracted Provider Orientation and Training</a:t>
            </a:r>
          </a:p>
        </p:txBody>
      </p:sp>
      <p:sp>
        <p:nvSpPr>
          <p:cNvPr id="30724" name="Slide Number Placeholder 3"/>
          <p:cNvSpPr>
            <a:spLocks noGrp="1"/>
          </p:cNvSpPr>
          <p:nvPr>
            <p:ph type="sldNum" sz="quarter" idx="4294967295"/>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32CA20F2-D1BC-48AC-BACF-AC892F02AB8F}" type="slidenum">
              <a:rPr lang="en-US" smtClean="0"/>
              <a:pPr fontAlgn="base">
                <a:spcBef>
                  <a:spcPct val="0"/>
                </a:spcBef>
                <a:spcAft>
                  <a:spcPct val="0"/>
                </a:spcAft>
                <a:defRPr/>
              </a:pPr>
              <a:t>25</a:t>
            </a:fld>
            <a:endParaRPr lang="en-US"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Provider Dashboard – Monthly Drill Down</a:t>
            </a:r>
            <a:endParaRPr lang="en-US" b="1" dirty="0"/>
          </a:p>
        </p:txBody>
      </p:sp>
      <p:sp>
        <p:nvSpPr>
          <p:cNvPr id="4" name="Slide Number Placeholder 3"/>
          <p:cNvSpPr>
            <a:spLocks noGrp="1"/>
          </p:cNvSpPr>
          <p:nvPr>
            <p:ph type="sldNum" sz="quarter" idx="12"/>
          </p:nvPr>
        </p:nvSpPr>
        <p:spPr/>
        <p:txBody>
          <a:bodyPr/>
          <a:lstStyle/>
          <a:p>
            <a:fld id="{04D154C2-1BBE-2045-97DD-1A3372B1DF9F}" type="slidenum">
              <a:rPr lang="en-US" smtClean="0"/>
              <a:pPr/>
              <a:t>26</a:t>
            </a:fld>
            <a:endParaRPr lang="en-US" dirty="0"/>
          </a:p>
        </p:txBody>
      </p:sp>
      <p:pic>
        <p:nvPicPr>
          <p:cNvPr id="5"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pic>
        <p:nvPicPr>
          <p:cNvPr id="6146" name="Picture 5" descr="image013"/>
          <p:cNvPicPr>
            <a:picLocks noChangeAspect="1" noChangeArrowheads="1"/>
          </p:cNvPicPr>
          <p:nvPr/>
        </p:nvPicPr>
        <p:blipFill>
          <a:blip r:embed="rId4" cstate="print"/>
          <a:srcRect/>
          <a:stretch>
            <a:fillRect/>
          </a:stretch>
        </p:blipFill>
        <p:spPr bwMode="auto">
          <a:xfrm>
            <a:off x="447365" y="3658234"/>
            <a:ext cx="4905182" cy="1523398"/>
          </a:xfrm>
          <a:prstGeom prst="rect">
            <a:avLst/>
          </a:prstGeom>
          <a:noFill/>
          <a:ln w="3175">
            <a:solidFill>
              <a:schemeClr val="tx1"/>
            </a:solidFill>
            <a:miter lim="800000"/>
            <a:headEnd/>
            <a:tailEnd/>
          </a:ln>
        </p:spPr>
      </p:pic>
      <p:pic>
        <p:nvPicPr>
          <p:cNvPr id="6147" name="Picture 6" descr="image014"/>
          <p:cNvPicPr>
            <a:picLocks noChangeAspect="1" noChangeArrowheads="1"/>
          </p:cNvPicPr>
          <p:nvPr/>
        </p:nvPicPr>
        <p:blipFill>
          <a:blip r:embed="rId5" cstate="print"/>
          <a:srcRect/>
          <a:stretch>
            <a:fillRect/>
          </a:stretch>
        </p:blipFill>
        <p:spPr bwMode="auto">
          <a:xfrm>
            <a:off x="2056313" y="4513051"/>
            <a:ext cx="6901879" cy="1683657"/>
          </a:xfrm>
          <a:prstGeom prst="rect">
            <a:avLst/>
          </a:prstGeom>
          <a:noFill/>
          <a:ln w="3175">
            <a:solidFill>
              <a:schemeClr val="tx1"/>
            </a:solidFill>
            <a:miter lim="800000"/>
            <a:headEnd/>
            <a:tailEnd/>
          </a:ln>
        </p:spPr>
      </p:pic>
      <p:sp>
        <p:nvSpPr>
          <p:cNvPr id="9" name="TextBox 8"/>
          <p:cNvSpPr txBox="1"/>
          <p:nvPr/>
        </p:nvSpPr>
        <p:spPr>
          <a:xfrm>
            <a:off x="457201" y="1103689"/>
            <a:ext cx="3751942" cy="2554545"/>
          </a:xfrm>
          <a:prstGeom prst="rect">
            <a:avLst/>
          </a:prstGeom>
          <a:noFill/>
        </p:spPr>
        <p:txBody>
          <a:bodyPr wrap="square" rtlCol="0">
            <a:spAutoFit/>
          </a:bodyPr>
          <a:lstStyle/>
          <a:p>
            <a:pPr>
              <a:spcBef>
                <a:spcPts val="0"/>
              </a:spcBef>
              <a:buNone/>
            </a:pPr>
            <a:r>
              <a:rPr lang="en-US" sz="1600" b="1" u="sng" dirty="0" smtClean="0">
                <a:solidFill>
                  <a:schemeClr val="tx2">
                    <a:lumMod val="50000"/>
                  </a:schemeClr>
                </a:solidFill>
              </a:rPr>
              <a:t>What are they?</a:t>
            </a:r>
          </a:p>
          <a:p>
            <a:pPr>
              <a:spcBef>
                <a:spcPts val="0"/>
              </a:spcBef>
              <a:buFont typeface="Wingdings" pitchFamily="2" charset="2"/>
              <a:buChar char="Ø"/>
            </a:pPr>
            <a:r>
              <a:rPr lang="en-US" sz="1600" dirty="0" smtClean="0">
                <a:solidFill>
                  <a:schemeClr val="tx2">
                    <a:lumMod val="50000"/>
                  </a:schemeClr>
                </a:solidFill>
              </a:rPr>
              <a:t>Fully interactive online data management platform for providers, with drill down capability</a:t>
            </a:r>
          </a:p>
          <a:p>
            <a:pPr>
              <a:spcBef>
                <a:spcPts val="0"/>
              </a:spcBef>
              <a:buFont typeface="Wingdings" pitchFamily="2" charset="2"/>
              <a:buChar char="Ø"/>
            </a:pPr>
            <a:r>
              <a:rPr lang="en-US" sz="1600" dirty="0" smtClean="0">
                <a:solidFill>
                  <a:schemeClr val="tx2">
                    <a:lumMod val="50000"/>
                  </a:schemeClr>
                </a:solidFill>
              </a:rPr>
              <a:t>Easy to use, visual representation of data</a:t>
            </a:r>
          </a:p>
          <a:p>
            <a:pPr>
              <a:spcBef>
                <a:spcPts val="0"/>
              </a:spcBef>
              <a:buFont typeface="Wingdings" pitchFamily="2" charset="2"/>
              <a:buChar char="Ø"/>
            </a:pPr>
            <a:r>
              <a:rPr lang="en-US" sz="1600" dirty="0" smtClean="0">
                <a:solidFill>
                  <a:schemeClr val="tx2">
                    <a:lumMod val="50000"/>
                  </a:schemeClr>
                </a:solidFill>
              </a:rPr>
              <a:t>The same outcome measures which help to guide decisions on the evolution of the LBHP network</a:t>
            </a:r>
          </a:p>
          <a:p>
            <a:pPr>
              <a:spcBef>
                <a:spcPts val="0"/>
              </a:spcBef>
              <a:buFont typeface="Wingdings" pitchFamily="2" charset="2"/>
              <a:buChar char="Ø"/>
            </a:pPr>
            <a:r>
              <a:rPr lang="en-US" sz="1600" dirty="0" smtClean="0">
                <a:solidFill>
                  <a:schemeClr val="tx2">
                    <a:lumMod val="50000"/>
                  </a:schemeClr>
                </a:solidFill>
              </a:rPr>
              <a:t>On-line data management platform</a:t>
            </a:r>
          </a:p>
          <a:p>
            <a:pPr>
              <a:spcBef>
                <a:spcPts val="0"/>
              </a:spcBef>
              <a:buNone/>
            </a:pPr>
            <a:endParaRPr lang="en-US" sz="1600" dirty="0" smtClean="0">
              <a:solidFill>
                <a:schemeClr val="tx2">
                  <a:lumMod val="50000"/>
                </a:schemeClr>
              </a:solidFill>
            </a:endParaRPr>
          </a:p>
        </p:txBody>
      </p:sp>
      <p:sp>
        <p:nvSpPr>
          <p:cNvPr id="10" name="TextBox 9"/>
          <p:cNvSpPr txBox="1"/>
          <p:nvPr/>
        </p:nvSpPr>
        <p:spPr>
          <a:xfrm>
            <a:off x="4689348" y="1103689"/>
            <a:ext cx="4920343" cy="3139321"/>
          </a:xfrm>
          <a:prstGeom prst="rect">
            <a:avLst/>
          </a:prstGeom>
          <a:noFill/>
        </p:spPr>
        <p:txBody>
          <a:bodyPr wrap="square" rtlCol="0">
            <a:spAutoFit/>
          </a:bodyPr>
          <a:lstStyle/>
          <a:p>
            <a:pPr>
              <a:spcBef>
                <a:spcPts val="0"/>
              </a:spcBef>
              <a:buNone/>
            </a:pPr>
            <a:r>
              <a:rPr lang="en-US" b="1" u="sng" dirty="0" smtClean="0">
                <a:solidFill>
                  <a:schemeClr val="tx2">
                    <a:lumMod val="50000"/>
                  </a:schemeClr>
                </a:solidFill>
              </a:rPr>
              <a:t>Why do we offer them?</a:t>
            </a:r>
          </a:p>
          <a:p>
            <a:pPr>
              <a:spcBef>
                <a:spcPts val="0"/>
              </a:spcBef>
              <a:buFont typeface="Wingdings" pitchFamily="2" charset="2"/>
              <a:buChar char="Ø"/>
            </a:pPr>
            <a:r>
              <a:rPr lang="en-US" dirty="0" smtClean="0">
                <a:solidFill>
                  <a:schemeClr val="tx2">
                    <a:lumMod val="50000"/>
                  </a:schemeClr>
                </a:solidFill>
              </a:rPr>
              <a:t>Provider self-management</a:t>
            </a:r>
          </a:p>
          <a:p>
            <a:pPr>
              <a:spcBef>
                <a:spcPts val="0"/>
              </a:spcBef>
              <a:buFont typeface="Wingdings" pitchFamily="2" charset="2"/>
              <a:buChar char="Ø"/>
            </a:pPr>
            <a:r>
              <a:rPr lang="en-US" dirty="0" smtClean="0">
                <a:solidFill>
                  <a:schemeClr val="tx2">
                    <a:lumMod val="50000"/>
                  </a:schemeClr>
                </a:solidFill>
              </a:rPr>
              <a:t>Use of data to inform quality</a:t>
            </a:r>
          </a:p>
          <a:p>
            <a:pPr>
              <a:spcBef>
                <a:spcPts val="0"/>
              </a:spcBef>
              <a:buFont typeface="Wingdings" pitchFamily="2" charset="2"/>
              <a:buChar char="Ø"/>
            </a:pPr>
            <a:r>
              <a:rPr lang="en-US" dirty="0" smtClean="0">
                <a:solidFill>
                  <a:schemeClr val="tx2">
                    <a:lumMod val="50000"/>
                  </a:schemeClr>
                </a:solidFill>
              </a:rPr>
              <a:t>Transparency</a:t>
            </a:r>
          </a:p>
          <a:p>
            <a:pPr>
              <a:spcBef>
                <a:spcPts val="0"/>
              </a:spcBef>
              <a:buFont typeface="Wingdings" pitchFamily="2" charset="2"/>
              <a:buChar char="Ø"/>
            </a:pPr>
            <a:r>
              <a:rPr lang="en-US" dirty="0" smtClean="0">
                <a:solidFill>
                  <a:schemeClr val="tx2">
                    <a:lumMod val="50000"/>
                  </a:schemeClr>
                </a:solidFill>
              </a:rPr>
              <a:t>Partnership</a:t>
            </a:r>
          </a:p>
          <a:p>
            <a:pPr>
              <a:spcBef>
                <a:spcPts val="0"/>
              </a:spcBef>
              <a:buFont typeface="Wingdings" pitchFamily="2" charset="2"/>
              <a:buChar char="Ø"/>
            </a:pPr>
            <a:r>
              <a:rPr lang="en-US" dirty="0" smtClean="0">
                <a:solidFill>
                  <a:schemeClr val="tx2">
                    <a:lumMod val="50000"/>
                  </a:schemeClr>
                </a:solidFill>
              </a:rPr>
              <a:t>Tool to aid in program improvement, benchmarking, and other QI management strategies</a:t>
            </a:r>
          </a:p>
          <a:p>
            <a:pPr>
              <a:spcBef>
                <a:spcPts val="0"/>
              </a:spcBef>
              <a:buFont typeface="Wingdings" pitchFamily="2" charset="2"/>
              <a:buChar char="Ø"/>
            </a:pPr>
            <a:endParaRPr lang="en-US" dirty="0" smtClean="0">
              <a:solidFill>
                <a:schemeClr val="tx2">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Provider Dashboard – Phase 2</a:t>
            </a:r>
            <a:endParaRPr lang="en-US" b="1" dirty="0"/>
          </a:p>
        </p:txBody>
      </p:sp>
      <p:sp>
        <p:nvSpPr>
          <p:cNvPr id="4" name="Slide Number Placeholder 3"/>
          <p:cNvSpPr>
            <a:spLocks noGrp="1"/>
          </p:cNvSpPr>
          <p:nvPr>
            <p:ph type="sldNum" sz="quarter" idx="12"/>
          </p:nvPr>
        </p:nvSpPr>
        <p:spPr/>
        <p:txBody>
          <a:bodyPr/>
          <a:lstStyle/>
          <a:p>
            <a:fld id="{04D154C2-1BBE-2045-97DD-1A3372B1DF9F}" type="slidenum">
              <a:rPr lang="en-US" smtClean="0"/>
              <a:pPr/>
              <a:t>27</a:t>
            </a:fld>
            <a:endParaRPr lang="en-US" dirty="0"/>
          </a:p>
        </p:txBody>
      </p:sp>
      <p:sp>
        <p:nvSpPr>
          <p:cNvPr id="7" name="TextBox 6"/>
          <p:cNvSpPr txBox="1"/>
          <p:nvPr/>
        </p:nvSpPr>
        <p:spPr>
          <a:xfrm>
            <a:off x="8468589" y="3706588"/>
            <a:ext cx="470305" cy="215444"/>
          </a:xfrm>
          <a:prstGeom prst="rect">
            <a:avLst/>
          </a:prstGeom>
          <a:solidFill>
            <a:schemeClr val="bg2"/>
          </a:solidFill>
        </p:spPr>
        <p:txBody>
          <a:bodyPr wrap="square" rtlCol="0">
            <a:spAutoFit/>
          </a:bodyPr>
          <a:lstStyle/>
          <a:p>
            <a:endParaRPr lang="en-US" sz="800" dirty="0"/>
          </a:p>
        </p:txBody>
      </p:sp>
      <p:sp>
        <p:nvSpPr>
          <p:cNvPr id="8" name="TextBox 7"/>
          <p:cNvSpPr txBox="1"/>
          <p:nvPr/>
        </p:nvSpPr>
        <p:spPr>
          <a:xfrm>
            <a:off x="6057900" y="1733802"/>
            <a:ext cx="552572" cy="153888"/>
          </a:xfrm>
          <a:prstGeom prst="rect">
            <a:avLst/>
          </a:prstGeom>
          <a:solidFill>
            <a:schemeClr val="bg2"/>
          </a:solidFill>
        </p:spPr>
        <p:txBody>
          <a:bodyPr wrap="square" rtlCol="0">
            <a:spAutoFit/>
          </a:bodyPr>
          <a:lstStyle/>
          <a:p>
            <a:endParaRPr lang="en-US" sz="400" dirty="0"/>
          </a:p>
        </p:txBody>
      </p:sp>
      <p:pic>
        <p:nvPicPr>
          <p:cNvPr id="143362" name="Picture 2"/>
          <p:cNvPicPr>
            <a:picLocks noChangeAspect="1" noChangeArrowheads="1"/>
          </p:cNvPicPr>
          <p:nvPr/>
        </p:nvPicPr>
        <p:blipFill>
          <a:blip r:embed="rId3" cstate="print"/>
          <a:srcRect/>
          <a:stretch>
            <a:fillRect/>
          </a:stretch>
        </p:blipFill>
        <p:spPr bwMode="auto">
          <a:xfrm>
            <a:off x="3810000" y="1315130"/>
            <a:ext cx="4953000" cy="3476625"/>
          </a:xfrm>
          <a:prstGeom prst="rect">
            <a:avLst/>
          </a:prstGeom>
          <a:noFill/>
          <a:ln w="9525">
            <a:noFill/>
            <a:miter lim="800000"/>
            <a:headEnd/>
            <a:tailEnd/>
          </a:ln>
        </p:spPr>
      </p:pic>
      <p:sp>
        <p:nvSpPr>
          <p:cNvPr id="10" name="TextBox 9"/>
          <p:cNvSpPr txBox="1"/>
          <p:nvPr/>
        </p:nvSpPr>
        <p:spPr>
          <a:xfrm>
            <a:off x="391886" y="1518557"/>
            <a:ext cx="3331028" cy="4524315"/>
          </a:xfrm>
          <a:prstGeom prst="rect">
            <a:avLst/>
          </a:prstGeom>
          <a:noFill/>
        </p:spPr>
        <p:txBody>
          <a:bodyPr wrap="square" rtlCol="0">
            <a:spAutoFit/>
          </a:bodyPr>
          <a:lstStyle/>
          <a:p>
            <a:r>
              <a:rPr lang="en-US" sz="1600" dirty="0" smtClean="0">
                <a:solidFill>
                  <a:schemeClr val="tx1">
                    <a:lumMod val="50000"/>
                  </a:schemeClr>
                </a:solidFill>
              </a:rPr>
              <a:t>Rolled out Phase 2 with training to providers on March 21</a:t>
            </a:r>
          </a:p>
          <a:p>
            <a:endParaRPr lang="en-US" sz="1600" dirty="0" smtClean="0">
              <a:solidFill>
                <a:schemeClr val="tx1">
                  <a:lumMod val="50000"/>
                </a:schemeClr>
              </a:solidFill>
            </a:endParaRPr>
          </a:p>
          <a:p>
            <a:r>
              <a:rPr lang="en-US" sz="1600" u="sng" dirty="0" smtClean="0">
                <a:solidFill>
                  <a:schemeClr val="tx1">
                    <a:lumMod val="50000"/>
                  </a:schemeClr>
                </a:solidFill>
              </a:rPr>
              <a:t>Providers included:</a:t>
            </a:r>
          </a:p>
          <a:p>
            <a:pPr>
              <a:buClr>
                <a:schemeClr val="accent3"/>
              </a:buClr>
              <a:buFont typeface="Wingdings" pitchFamily="2" charset="2"/>
              <a:buChar char="Ø"/>
            </a:pPr>
            <a:r>
              <a:rPr lang="en-US" sz="1600" dirty="0" smtClean="0">
                <a:solidFill>
                  <a:schemeClr val="tx1">
                    <a:lumMod val="50000"/>
                  </a:schemeClr>
                </a:solidFill>
              </a:rPr>
              <a:t>Outpatient Mental Health</a:t>
            </a:r>
          </a:p>
          <a:p>
            <a:pPr>
              <a:buClr>
                <a:schemeClr val="accent3"/>
              </a:buClr>
              <a:buFont typeface="Wingdings" pitchFamily="2" charset="2"/>
              <a:buChar char="Ø"/>
            </a:pPr>
            <a:r>
              <a:rPr lang="en-US" sz="1600" dirty="0" smtClean="0">
                <a:solidFill>
                  <a:schemeClr val="tx1">
                    <a:lumMod val="50000"/>
                  </a:schemeClr>
                </a:solidFill>
              </a:rPr>
              <a:t>Outpatient Addictions Treatment</a:t>
            </a:r>
          </a:p>
          <a:p>
            <a:pPr>
              <a:buClr>
                <a:schemeClr val="accent3"/>
              </a:buClr>
              <a:buFont typeface="Wingdings" pitchFamily="2" charset="2"/>
              <a:buChar char="Ø"/>
            </a:pPr>
            <a:r>
              <a:rPr lang="en-US" sz="1600" dirty="0" smtClean="0">
                <a:solidFill>
                  <a:schemeClr val="tx1">
                    <a:lumMod val="50000"/>
                  </a:schemeClr>
                </a:solidFill>
              </a:rPr>
              <a:t>Psychiatric Rehabilitation</a:t>
            </a:r>
          </a:p>
          <a:p>
            <a:pPr>
              <a:buClr>
                <a:schemeClr val="accent3"/>
              </a:buClr>
              <a:buFont typeface="Wingdings" pitchFamily="2" charset="2"/>
              <a:buChar char="Ø"/>
            </a:pPr>
            <a:r>
              <a:rPr lang="en-US" sz="1600" dirty="0" smtClean="0">
                <a:solidFill>
                  <a:schemeClr val="tx1">
                    <a:lumMod val="50000"/>
                  </a:schemeClr>
                </a:solidFill>
              </a:rPr>
              <a:t>Community Psychiatric Supportive Treatment, including Homebuilders</a:t>
            </a:r>
          </a:p>
          <a:p>
            <a:pPr>
              <a:buClr>
                <a:schemeClr val="accent3"/>
              </a:buClr>
              <a:buFont typeface="Wingdings" pitchFamily="2" charset="2"/>
              <a:buChar char="Ø"/>
            </a:pPr>
            <a:r>
              <a:rPr lang="en-US" sz="1600" dirty="0" err="1" smtClean="0">
                <a:solidFill>
                  <a:schemeClr val="tx1">
                    <a:lumMod val="50000"/>
                  </a:schemeClr>
                </a:solidFill>
              </a:rPr>
              <a:t>Multisystemic</a:t>
            </a:r>
            <a:r>
              <a:rPr lang="en-US" sz="1600" dirty="0" smtClean="0">
                <a:solidFill>
                  <a:schemeClr val="tx1">
                    <a:lumMod val="50000"/>
                  </a:schemeClr>
                </a:solidFill>
              </a:rPr>
              <a:t> Therapy</a:t>
            </a:r>
          </a:p>
          <a:p>
            <a:endParaRPr lang="en-US" sz="1600" dirty="0" smtClean="0">
              <a:solidFill>
                <a:schemeClr val="tx1">
                  <a:lumMod val="50000"/>
                </a:schemeClr>
              </a:solidFill>
            </a:endParaRPr>
          </a:p>
          <a:p>
            <a:r>
              <a:rPr lang="en-US" sz="1600" u="sng" dirty="0" smtClean="0">
                <a:solidFill>
                  <a:schemeClr val="tx1">
                    <a:lumMod val="50000"/>
                  </a:schemeClr>
                </a:solidFill>
              </a:rPr>
              <a:t>Metrics include:</a:t>
            </a:r>
          </a:p>
          <a:p>
            <a:pPr>
              <a:buClr>
                <a:schemeClr val="accent3"/>
              </a:buClr>
              <a:buFont typeface="Wingdings" pitchFamily="2" charset="2"/>
              <a:buChar char="Ø"/>
            </a:pPr>
            <a:r>
              <a:rPr lang="en-US" sz="1600" dirty="0" smtClean="0">
                <a:solidFill>
                  <a:schemeClr val="tx1">
                    <a:lumMod val="50000"/>
                  </a:schemeClr>
                </a:solidFill>
              </a:rPr>
              <a:t>Number served</a:t>
            </a:r>
          </a:p>
          <a:p>
            <a:pPr>
              <a:buClr>
                <a:schemeClr val="accent3"/>
              </a:buClr>
              <a:buFont typeface="Wingdings" pitchFamily="2" charset="2"/>
              <a:buChar char="Ø"/>
            </a:pPr>
            <a:r>
              <a:rPr lang="en-US" sz="1600" dirty="0" smtClean="0">
                <a:solidFill>
                  <a:schemeClr val="tx1">
                    <a:lumMod val="50000"/>
                  </a:schemeClr>
                </a:solidFill>
              </a:rPr>
              <a:t>Number served by diagnostic category</a:t>
            </a:r>
          </a:p>
          <a:p>
            <a:pPr>
              <a:buClr>
                <a:schemeClr val="accent3"/>
              </a:buClr>
              <a:buFont typeface="Wingdings" pitchFamily="2" charset="2"/>
              <a:buChar char="Ø"/>
            </a:pPr>
            <a:r>
              <a:rPr lang="en-US" sz="1600" dirty="0" smtClean="0">
                <a:solidFill>
                  <a:schemeClr val="tx1">
                    <a:lumMod val="50000"/>
                  </a:schemeClr>
                </a:solidFill>
              </a:rPr>
              <a:t>Average number of services per member</a:t>
            </a:r>
          </a:p>
          <a:p>
            <a:pPr>
              <a:buClr>
                <a:schemeClr val="accent3"/>
              </a:buClr>
              <a:buFont typeface="Wingdings" pitchFamily="2" charset="2"/>
              <a:buChar char="Ø"/>
            </a:pPr>
            <a:endParaRPr lang="en-US" sz="1600" dirty="0" smtClean="0">
              <a:solidFill>
                <a:schemeClr val="tx1">
                  <a:lumMod val="50000"/>
                </a:schemeClr>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Provider Quality Improvement Projects</a:t>
            </a:r>
            <a:endParaRPr lang="en-US" b="1" dirty="0"/>
          </a:p>
        </p:txBody>
      </p:sp>
      <p:sp>
        <p:nvSpPr>
          <p:cNvPr id="3" name="Content Placeholder 2"/>
          <p:cNvSpPr>
            <a:spLocks noGrp="1"/>
          </p:cNvSpPr>
          <p:nvPr>
            <p:ph idx="1"/>
          </p:nvPr>
        </p:nvSpPr>
        <p:spPr>
          <a:xfrm>
            <a:off x="457200" y="1219200"/>
            <a:ext cx="8229600" cy="3703638"/>
          </a:xfrm>
        </p:spPr>
        <p:txBody>
          <a:bodyPr/>
          <a:lstStyle/>
          <a:p>
            <a:pPr lvl="0">
              <a:buNone/>
            </a:pPr>
            <a:r>
              <a:rPr lang="en-US" sz="1600" b="1" dirty="0" smtClean="0">
                <a:solidFill>
                  <a:schemeClr val="tx1">
                    <a:lumMod val="50000"/>
                  </a:schemeClr>
                </a:solidFill>
              </a:rPr>
              <a:t>PCP Coordination:</a:t>
            </a:r>
            <a:r>
              <a:rPr lang="en-US" sz="1600" dirty="0" smtClean="0">
                <a:solidFill>
                  <a:schemeClr val="tx1">
                    <a:lumMod val="50000"/>
                  </a:schemeClr>
                </a:solidFill>
              </a:rPr>
              <a:t> The item with the lowest compliance is coordination of care with PCP. The current compliance rate across all levels of care is 31.2%. The QI department is currently working on a system wide Performance Improvement Project with PCP coordination.  This project is still in its pilot phase and rollout is expected within the 2</a:t>
            </a:r>
            <a:r>
              <a:rPr lang="en-US" sz="1600" baseline="30000" dirty="0" smtClean="0">
                <a:solidFill>
                  <a:schemeClr val="tx1">
                    <a:lumMod val="50000"/>
                  </a:schemeClr>
                </a:solidFill>
              </a:rPr>
              <a:t>nd</a:t>
            </a:r>
            <a:r>
              <a:rPr lang="en-US" sz="1600" dirty="0" smtClean="0">
                <a:solidFill>
                  <a:schemeClr val="tx1">
                    <a:lumMod val="50000"/>
                  </a:schemeClr>
                </a:solidFill>
              </a:rPr>
              <a:t>-3</a:t>
            </a:r>
            <a:r>
              <a:rPr lang="en-US" sz="1600" baseline="30000" dirty="0" smtClean="0">
                <a:solidFill>
                  <a:schemeClr val="tx1">
                    <a:lumMod val="50000"/>
                  </a:schemeClr>
                </a:solidFill>
              </a:rPr>
              <a:t>rd</a:t>
            </a:r>
            <a:r>
              <a:rPr lang="en-US" sz="1600" dirty="0" smtClean="0">
                <a:solidFill>
                  <a:schemeClr val="tx1">
                    <a:lumMod val="50000"/>
                  </a:schemeClr>
                </a:solidFill>
              </a:rPr>
              <a:t> quarters.  </a:t>
            </a:r>
          </a:p>
          <a:p>
            <a:pPr lvl="0">
              <a:buNone/>
            </a:pPr>
            <a:r>
              <a:rPr lang="en-US" sz="1600" b="1" dirty="0" smtClean="0">
                <a:solidFill>
                  <a:schemeClr val="tx1">
                    <a:lumMod val="50000"/>
                  </a:schemeClr>
                </a:solidFill>
              </a:rPr>
              <a:t>Discharge Process/Planning: </a:t>
            </a:r>
            <a:r>
              <a:rPr lang="en-US" sz="1600" dirty="0" smtClean="0">
                <a:solidFill>
                  <a:schemeClr val="tx1">
                    <a:lumMod val="50000"/>
                  </a:schemeClr>
                </a:solidFill>
              </a:rPr>
              <a:t>Discharge planning was also identified as an opportunity for improvement by UM to improve their 7 and 30 day follow-up hospitalization rates and items and QI to address deficiencies identified through the TRR process. The total discharge aggregate is currently 84.7%; however, outpatient facilities have an aggregate score of 51.5% and WAAs have an aggregate of 40%. QI will be collaborating with UM’s Follow-up Hospitalization QIP to improve the discharge process to ensure member’s receive adequate care following discharge.  This QIP is in the analyze stage.  </a:t>
            </a:r>
          </a:p>
          <a:p>
            <a:pPr lvl="0">
              <a:buNone/>
            </a:pPr>
            <a:r>
              <a:rPr lang="en-US" sz="1600" i="1" dirty="0" smtClean="0">
                <a:solidFill>
                  <a:schemeClr val="tx1">
                    <a:lumMod val="50000"/>
                  </a:schemeClr>
                </a:solidFill>
              </a:rPr>
              <a:t>A new TRR audit tool under development will have a weighted component to support these two initiatives.</a:t>
            </a:r>
            <a:endParaRPr lang="en-US" sz="1600" i="1" dirty="0">
              <a:solidFill>
                <a:schemeClr val="tx1">
                  <a:lumMod val="50000"/>
                </a:schemeClr>
              </a:solidFill>
            </a:endParaRPr>
          </a:p>
        </p:txBody>
      </p:sp>
      <p:sp>
        <p:nvSpPr>
          <p:cNvPr id="4" name="Slide Number Placeholder 3"/>
          <p:cNvSpPr>
            <a:spLocks noGrp="1"/>
          </p:cNvSpPr>
          <p:nvPr>
            <p:ph type="sldNum" sz="quarter" idx="12"/>
          </p:nvPr>
        </p:nvSpPr>
        <p:spPr/>
        <p:txBody>
          <a:bodyPr/>
          <a:lstStyle/>
          <a:p>
            <a:fld id="{04D154C2-1BBE-2045-97DD-1A3372B1DF9F}" type="slidenum">
              <a:rPr lang="en-US" smtClean="0"/>
              <a:pPr/>
              <a:t>28</a:t>
            </a:fld>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The numbers</a:t>
            </a:r>
            <a:endParaRPr lang="en-US" sz="4800" dirty="0"/>
          </a:p>
        </p:txBody>
      </p:sp>
      <p:sp>
        <p:nvSpPr>
          <p:cNvPr id="6" name="Content Placeholder 5"/>
          <p:cNvSpPr>
            <a:spLocks noGrp="1"/>
          </p:cNvSpPr>
          <p:nvPr>
            <p:ph idx="1"/>
          </p:nvPr>
        </p:nvSpPr>
        <p:spPr>
          <a:xfrm>
            <a:off x="457200" y="2768599"/>
            <a:ext cx="8229600" cy="2306639"/>
          </a:xfrm>
        </p:spPr>
        <p:txBody>
          <a:bodyPr/>
          <a:lstStyle/>
          <a:p>
            <a:pPr algn="r">
              <a:buNone/>
            </a:pPr>
            <a:r>
              <a:rPr lang="en-US" sz="3600" dirty="0" smtClean="0">
                <a:solidFill>
                  <a:schemeClr val="tx1">
                    <a:lumMod val="50000"/>
                  </a:schemeClr>
                </a:solidFill>
              </a:rPr>
              <a:t>Claims</a:t>
            </a:r>
            <a:endParaRPr lang="en-US" sz="3600" dirty="0">
              <a:solidFill>
                <a:schemeClr val="tx1">
                  <a:lumMod val="50000"/>
                </a:schemeClr>
              </a:solidFill>
            </a:endParaRPr>
          </a:p>
        </p:txBody>
      </p:sp>
      <p:pic>
        <p:nvPicPr>
          <p:cNvPr id="5"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spTree>
    <p:extLst>
      <p:ext uri="{BB962C8B-B14F-4D97-AF65-F5344CB8AC3E}">
        <p14:creationId xmlns:p14="http://schemas.microsoft.com/office/powerpoint/2010/main" val="38110021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smtClean="0"/>
              <a:t>Before the Louisiana Behavioral Health Partnership</a:t>
            </a:r>
          </a:p>
        </p:txBody>
      </p:sp>
      <p:sp>
        <p:nvSpPr>
          <p:cNvPr id="24579" name="Slide Number Placeholder 4"/>
          <p:cNvSpPr>
            <a:spLocks noGrp="1"/>
          </p:cNvSpPr>
          <p:nvPr>
            <p:ph type="sldNum" sz="quarter" idx="12"/>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BFA4549E-7626-4802-B8DB-A68F078FBFF0}" type="slidenum">
              <a:rPr lang="en-US" smtClean="0"/>
              <a:pPr fontAlgn="base">
                <a:spcBef>
                  <a:spcPct val="0"/>
                </a:spcBef>
                <a:spcAft>
                  <a:spcPct val="0"/>
                </a:spcAft>
                <a:defRPr/>
              </a:pPr>
              <a:t>3</a:t>
            </a:fld>
            <a:endParaRPr lang="en-US" dirty="0" smtClean="0"/>
          </a:p>
        </p:txBody>
      </p:sp>
      <p:graphicFrame>
        <p:nvGraphicFramePr>
          <p:cNvPr id="5" name="Table 4"/>
          <p:cNvGraphicFramePr>
            <a:graphicFrameLocks noGrp="1"/>
          </p:cNvGraphicFramePr>
          <p:nvPr/>
        </p:nvGraphicFramePr>
        <p:xfrm>
          <a:off x="457200" y="1194025"/>
          <a:ext cx="8306028" cy="4698774"/>
        </p:xfrm>
        <a:graphic>
          <a:graphicData uri="http://schemas.openxmlformats.org/drawingml/2006/table">
            <a:tbl>
              <a:tblPr firstRow="1" bandRow="1">
                <a:tableStyleId>{5C22544A-7EE6-4342-B048-85BDC9FD1C3A}</a:tableStyleId>
              </a:tblPr>
              <a:tblGrid>
                <a:gridCol w="1384338"/>
                <a:gridCol w="1384338"/>
                <a:gridCol w="1384338"/>
                <a:gridCol w="1384338"/>
                <a:gridCol w="1384338"/>
                <a:gridCol w="1384338"/>
              </a:tblGrid>
              <a:tr h="805124">
                <a:tc>
                  <a:txBody>
                    <a:bodyPr/>
                    <a:lstStyle/>
                    <a:p>
                      <a:pPr marL="0" marR="0" algn="ctr">
                        <a:lnSpc>
                          <a:spcPct val="115000"/>
                        </a:lnSpc>
                        <a:spcBef>
                          <a:spcPts val="0"/>
                        </a:spcBef>
                        <a:spcAft>
                          <a:spcPts val="0"/>
                        </a:spcAft>
                      </a:pPr>
                      <a:r>
                        <a:rPr lang="en-US" sz="1400" dirty="0"/>
                        <a:t>IP</a:t>
                      </a:r>
                      <a:endParaRPr lang="en-US" sz="1300" dirty="0">
                        <a:latin typeface="Calibri"/>
                        <a:ea typeface="Calibri"/>
                        <a:cs typeface="Times New Roman"/>
                      </a:endParaRPr>
                    </a:p>
                  </a:txBody>
                  <a:tcPr marL="77969" marR="77969" marT="0" marB="0" anchor="ctr"/>
                </a:tc>
                <a:tc>
                  <a:txBody>
                    <a:bodyPr/>
                    <a:lstStyle/>
                    <a:p>
                      <a:pPr marL="0" marR="0" algn="ctr">
                        <a:lnSpc>
                          <a:spcPct val="115000"/>
                        </a:lnSpc>
                        <a:spcBef>
                          <a:spcPts val="0"/>
                        </a:spcBef>
                        <a:spcAft>
                          <a:spcPts val="0"/>
                        </a:spcAft>
                      </a:pPr>
                      <a:r>
                        <a:rPr lang="en-US" sz="1400" dirty="0"/>
                        <a:t>CRISIS</a:t>
                      </a:r>
                      <a:endParaRPr lang="en-US" sz="1300" dirty="0">
                        <a:latin typeface="Calibri"/>
                        <a:ea typeface="Calibri"/>
                        <a:cs typeface="Times New Roman"/>
                      </a:endParaRPr>
                    </a:p>
                  </a:txBody>
                  <a:tcPr marL="77969" marR="77969" marT="0" marB="0" anchor="ctr"/>
                </a:tc>
                <a:tc>
                  <a:txBody>
                    <a:bodyPr/>
                    <a:lstStyle/>
                    <a:p>
                      <a:pPr marL="0" marR="0" algn="ctr">
                        <a:lnSpc>
                          <a:spcPct val="115000"/>
                        </a:lnSpc>
                        <a:spcBef>
                          <a:spcPts val="0"/>
                        </a:spcBef>
                        <a:spcAft>
                          <a:spcPts val="0"/>
                        </a:spcAft>
                      </a:pPr>
                      <a:r>
                        <a:rPr lang="en-US" sz="1400" dirty="0" smtClean="0"/>
                        <a:t>SERVICES </a:t>
                      </a:r>
                      <a:r>
                        <a:rPr lang="en-US" sz="1400" dirty="0"/>
                        <a:t>ADULT</a:t>
                      </a:r>
                      <a:endParaRPr lang="en-US" sz="1300" dirty="0">
                        <a:latin typeface="Calibri"/>
                        <a:ea typeface="Calibri"/>
                        <a:cs typeface="Times New Roman"/>
                      </a:endParaRPr>
                    </a:p>
                  </a:txBody>
                  <a:tcPr marL="77969" marR="77969" marT="0" marB="0" anchor="ctr"/>
                </a:tc>
                <a:tc>
                  <a:txBody>
                    <a:bodyPr/>
                    <a:lstStyle/>
                    <a:p>
                      <a:pPr marL="0" marR="0" algn="ctr">
                        <a:lnSpc>
                          <a:spcPct val="115000"/>
                        </a:lnSpc>
                        <a:spcBef>
                          <a:spcPts val="0"/>
                        </a:spcBef>
                        <a:spcAft>
                          <a:spcPts val="0"/>
                        </a:spcAft>
                      </a:pPr>
                      <a:r>
                        <a:rPr lang="en-US" sz="1400" dirty="0" smtClean="0"/>
                        <a:t>SERVICES </a:t>
                      </a:r>
                      <a:r>
                        <a:rPr lang="en-US" sz="1400" dirty="0"/>
                        <a:t>CHILDREN</a:t>
                      </a:r>
                      <a:endParaRPr lang="en-US" sz="1300" dirty="0">
                        <a:latin typeface="Calibri"/>
                        <a:ea typeface="Calibri"/>
                        <a:cs typeface="Times New Roman"/>
                      </a:endParaRPr>
                    </a:p>
                  </a:txBody>
                  <a:tcPr marL="77969" marR="77969" marT="0" marB="0" anchor="ctr"/>
                </a:tc>
                <a:tc>
                  <a:txBody>
                    <a:bodyPr/>
                    <a:lstStyle/>
                    <a:p>
                      <a:pPr marL="0" marR="0" algn="ctr">
                        <a:lnSpc>
                          <a:spcPct val="115000"/>
                        </a:lnSpc>
                        <a:spcBef>
                          <a:spcPts val="0"/>
                        </a:spcBef>
                        <a:spcAft>
                          <a:spcPts val="0"/>
                        </a:spcAft>
                      </a:pPr>
                      <a:r>
                        <a:rPr lang="en-US" sz="1400" dirty="0"/>
                        <a:t>SUBSTANCE ABUSE</a:t>
                      </a:r>
                      <a:endParaRPr lang="en-US" sz="1300" dirty="0">
                        <a:latin typeface="Calibri"/>
                        <a:ea typeface="Calibri"/>
                        <a:cs typeface="Times New Roman"/>
                      </a:endParaRPr>
                    </a:p>
                  </a:txBody>
                  <a:tcPr marL="77969" marR="77969" marT="0" marB="0" anchor="ctr"/>
                </a:tc>
                <a:tc>
                  <a:txBody>
                    <a:bodyPr/>
                    <a:lstStyle/>
                    <a:p>
                      <a:pPr marL="0" marR="0" algn="ctr">
                        <a:lnSpc>
                          <a:spcPct val="115000"/>
                        </a:lnSpc>
                        <a:spcBef>
                          <a:spcPts val="0"/>
                        </a:spcBef>
                        <a:spcAft>
                          <a:spcPts val="0"/>
                        </a:spcAft>
                      </a:pPr>
                      <a:r>
                        <a:rPr lang="en-US" sz="1400" dirty="0"/>
                        <a:t>OUTPATIENT</a:t>
                      </a:r>
                      <a:endParaRPr lang="en-US" sz="1300" dirty="0">
                        <a:latin typeface="Calibri"/>
                        <a:ea typeface="Calibri"/>
                        <a:cs typeface="Times New Roman"/>
                      </a:endParaRPr>
                    </a:p>
                  </a:txBody>
                  <a:tcPr marL="77969" marR="77969" marT="0" marB="0" anchor="ctr"/>
                </a:tc>
              </a:tr>
              <a:tr h="653435">
                <a:tc>
                  <a:txBody>
                    <a:bodyPr/>
                    <a:lstStyle/>
                    <a:p>
                      <a:pPr marL="0" marR="0">
                        <a:lnSpc>
                          <a:spcPct val="115000"/>
                        </a:lnSpc>
                        <a:spcBef>
                          <a:spcPts val="0"/>
                        </a:spcBef>
                        <a:spcAft>
                          <a:spcPts val="0"/>
                        </a:spcAft>
                      </a:pPr>
                      <a:r>
                        <a:rPr lang="en-US" sz="1300" dirty="0" smtClean="0"/>
                        <a:t>General Hospital</a:t>
                      </a: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ER</a:t>
                      </a: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OBH/LGE CMHC services</a:t>
                      </a: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OBH/LGE CMHC services</a:t>
                      </a: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Medical</a:t>
                      </a:r>
                      <a:r>
                        <a:rPr lang="en-US" sz="1300" baseline="0" dirty="0" smtClean="0"/>
                        <a:t> Detoxification</a:t>
                      </a:r>
                      <a:endParaRPr lang="en-US" sz="1300" dirty="0">
                        <a:latin typeface="Calibri"/>
                        <a:ea typeface="Calibri"/>
                        <a:cs typeface="Times New Roman"/>
                      </a:endParaRPr>
                    </a:p>
                  </a:txBody>
                  <a:tcPr marL="77969" marR="77969" marT="0" marB="0" anchor="ctr"/>
                </a:tc>
                <a:tc>
                  <a:txBody>
                    <a:bodyPr/>
                    <a:lstStyle/>
                    <a:p>
                      <a:r>
                        <a:rPr lang="en-US" sz="1300" dirty="0" smtClean="0"/>
                        <a:t>Psychiatrist</a:t>
                      </a:r>
                      <a:endParaRPr lang="en-US" sz="1300" b="0" dirty="0">
                        <a:latin typeface="Arial" pitchFamily="34" charset="0"/>
                        <a:cs typeface="Arial" pitchFamily="34" charset="0"/>
                      </a:endParaRPr>
                    </a:p>
                  </a:txBody>
                  <a:tcPr marL="103958" marR="103958" marT="51979" marB="51979" anchor="ctr"/>
                </a:tc>
              </a:tr>
              <a:tr h="1427194">
                <a:tc>
                  <a:txBody>
                    <a:bodyPr/>
                    <a:lstStyle/>
                    <a:p>
                      <a:pPr marL="0" marR="0">
                        <a:lnSpc>
                          <a:spcPct val="115000"/>
                        </a:lnSpc>
                        <a:spcBef>
                          <a:spcPts val="0"/>
                        </a:spcBef>
                        <a:spcAft>
                          <a:spcPts val="0"/>
                        </a:spcAft>
                      </a:pPr>
                      <a:r>
                        <a:rPr lang="en-US" sz="1300" dirty="0" smtClean="0"/>
                        <a:t>LSU teaching Hospital</a:t>
                      </a: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Medication Management/</a:t>
                      </a:r>
                    </a:p>
                    <a:p>
                      <a:pPr marL="0" marR="0">
                        <a:lnSpc>
                          <a:spcPct val="115000"/>
                        </a:lnSpc>
                        <a:spcBef>
                          <a:spcPts val="0"/>
                        </a:spcBef>
                        <a:spcAft>
                          <a:spcPts val="0"/>
                        </a:spcAft>
                      </a:pPr>
                      <a:r>
                        <a:rPr lang="en-US" sz="1300" dirty="0" smtClean="0"/>
                        <a:t>Nursing medication</a:t>
                      </a:r>
                      <a:r>
                        <a:rPr lang="en-US" sz="1300" baseline="0" dirty="0" smtClean="0"/>
                        <a:t> administration</a:t>
                      </a:r>
                      <a:endParaRPr lang="en-US" sz="1300" dirty="0" smtClean="0"/>
                    </a:p>
                    <a:p>
                      <a:pPr marL="0" marR="0">
                        <a:lnSpc>
                          <a:spcPct val="115000"/>
                        </a:lnSpc>
                        <a:spcBef>
                          <a:spcPts val="0"/>
                        </a:spcBef>
                        <a:spcAft>
                          <a:spcPts val="0"/>
                        </a:spcAft>
                      </a:pP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Medication Management</a:t>
                      </a:r>
                    </a:p>
                    <a:p>
                      <a:pPr marL="0" marR="0">
                        <a:lnSpc>
                          <a:spcPct val="115000"/>
                        </a:lnSpc>
                        <a:spcBef>
                          <a:spcPts val="0"/>
                        </a:spcBef>
                        <a:spcAft>
                          <a:spcPts val="0"/>
                        </a:spcAft>
                      </a:pPr>
                      <a:r>
                        <a:rPr lang="en-US" sz="1300" dirty="0" smtClean="0"/>
                        <a:t>Nursing medication administration</a:t>
                      </a: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endParaRPr lang="en-US" sz="1300" dirty="0">
                        <a:latin typeface="Calibri"/>
                        <a:ea typeface="Calibri"/>
                        <a:cs typeface="Times New Roman"/>
                      </a:endParaRPr>
                    </a:p>
                  </a:txBody>
                  <a:tcPr marL="77969" marR="77969" marT="0" marB="0" anchor="ctr"/>
                </a:tc>
                <a:tc>
                  <a:txBody>
                    <a:bodyPr/>
                    <a:lstStyle/>
                    <a:p>
                      <a:r>
                        <a:rPr lang="en-US" sz="1300" dirty="0" smtClean="0"/>
                        <a:t>APRN</a:t>
                      </a:r>
                      <a:endParaRPr lang="en-US" sz="1300" b="0" dirty="0">
                        <a:latin typeface="Arial" pitchFamily="34" charset="0"/>
                        <a:cs typeface="Arial" pitchFamily="34" charset="0"/>
                      </a:endParaRPr>
                    </a:p>
                  </a:txBody>
                  <a:tcPr marL="103958" marR="103958" marT="51979" marB="51979" anchor="ctr"/>
                </a:tc>
              </a:tr>
              <a:tr h="729053">
                <a:tc>
                  <a:txBody>
                    <a:bodyPr/>
                    <a:lstStyle/>
                    <a:p>
                      <a:pPr algn="l"/>
                      <a:r>
                        <a:rPr lang="en-US" sz="1300" dirty="0" smtClean="0"/>
                        <a:t>Psychiatric</a:t>
                      </a:r>
                      <a:r>
                        <a:rPr lang="en-US" sz="1300" baseline="0" dirty="0" smtClean="0"/>
                        <a:t> Hospitals </a:t>
                      </a:r>
                      <a:endParaRPr lang="en-US" sz="1300" b="0" dirty="0">
                        <a:latin typeface="Arial" pitchFamily="34" charset="0"/>
                        <a:cs typeface="Arial" pitchFamily="34" charset="0"/>
                      </a:endParaRPr>
                    </a:p>
                  </a:txBody>
                  <a:tcPr marL="77969" marR="77969" marT="0" marB="0" anchor="ctr"/>
                </a:tc>
                <a:tc>
                  <a:txBody>
                    <a:bodyPr/>
                    <a:lstStyle/>
                    <a:p>
                      <a:pPr marL="0" marR="0">
                        <a:lnSpc>
                          <a:spcPct val="115000"/>
                        </a:lnSpc>
                        <a:spcBef>
                          <a:spcPts val="0"/>
                        </a:spcBef>
                        <a:spcAft>
                          <a:spcPts val="0"/>
                        </a:spcAft>
                      </a:pPr>
                      <a:endParaRPr lang="en-US" sz="1300" dirty="0">
                        <a:latin typeface="Calibri"/>
                        <a:ea typeface="Calibri"/>
                        <a:cs typeface="Times New Roman"/>
                      </a:endParaRPr>
                    </a:p>
                  </a:txBody>
                  <a:tcPr marL="77969" marR="77969" marT="0" marB="0" anchor="ctr"/>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100" dirty="0" smtClean="0"/>
                        <a:t>Psychological</a:t>
                      </a:r>
                      <a:r>
                        <a:rPr lang="en-US" sz="1100" baseline="0" dirty="0" smtClean="0"/>
                        <a:t> Testing</a:t>
                      </a:r>
                      <a:endParaRPr lang="en-US" sz="1100" dirty="0" smtClean="0"/>
                    </a:p>
                    <a:p>
                      <a:pPr marL="0" marR="0">
                        <a:lnSpc>
                          <a:spcPct val="115000"/>
                        </a:lnSpc>
                        <a:spcBef>
                          <a:spcPts val="0"/>
                        </a:spcBef>
                        <a:spcAft>
                          <a:spcPts val="0"/>
                        </a:spcAft>
                      </a:pPr>
                      <a:endParaRPr lang="en-US" sz="1100" dirty="0">
                        <a:latin typeface="Calibri"/>
                        <a:ea typeface="Calibri"/>
                        <a:cs typeface="Times New Roman"/>
                      </a:endParaRPr>
                    </a:p>
                  </a:txBody>
                  <a:tcPr marL="77969" marR="77969" marT="0" marB="0" anchor="ctr"/>
                </a:tc>
                <a:tc>
                  <a:txBody>
                    <a:bodyPr/>
                    <a:lstStyle/>
                    <a:p>
                      <a:r>
                        <a:rPr lang="en-US" sz="1100" dirty="0" smtClean="0"/>
                        <a:t>MHR</a:t>
                      </a:r>
                      <a:r>
                        <a:rPr lang="en-US" sz="1100" baseline="0" dirty="0" smtClean="0"/>
                        <a:t> services-</a:t>
                      </a:r>
                    </a:p>
                    <a:p>
                      <a:r>
                        <a:rPr lang="en-US" sz="1100" baseline="0" dirty="0" smtClean="0"/>
                        <a:t>PSR/Community Support /Family child interaction</a:t>
                      </a:r>
                      <a:endParaRPr lang="en-US" sz="1100" b="0" dirty="0">
                        <a:latin typeface="Arial" pitchFamily="34" charset="0"/>
                        <a:cs typeface="Arial" pitchFamily="34" charset="0"/>
                      </a:endParaRPr>
                    </a:p>
                  </a:txBody>
                  <a:tcPr marL="77969" marR="77969" marT="0" marB="0" anchor="ctr"/>
                </a:tc>
                <a:tc>
                  <a:txBody>
                    <a:bodyPr/>
                    <a:lstStyle/>
                    <a:p>
                      <a:pPr marL="0" marR="0">
                        <a:lnSpc>
                          <a:spcPct val="115000"/>
                        </a:lnSpc>
                        <a:spcBef>
                          <a:spcPts val="0"/>
                        </a:spcBef>
                        <a:spcAft>
                          <a:spcPts val="0"/>
                        </a:spcAft>
                      </a:pPr>
                      <a:endParaRPr lang="en-US" sz="1300" dirty="0">
                        <a:latin typeface="Calibri"/>
                        <a:ea typeface="Calibri"/>
                        <a:cs typeface="Times New Roman"/>
                      </a:endParaRPr>
                    </a:p>
                  </a:txBody>
                  <a:tcPr marL="77969" marR="77969" marT="0" marB="0" anchor="ctr"/>
                </a:tc>
                <a:tc>
                  <a:txBody>
                    <a:bodyPr/>
                    <a:lstStyle/>
                    <a:p>
                      <a:r>
                        <a:rPr lang="en-US" sz="1300" dirty="0" smtClean="0"/>
                        <a:t>Some nursing</a:t>
                      </a:r>
                      <a:r>
                        <a:rPr lang="en-US" sz="1300" baseline="0" dirty="0" smtClean="0"/>
                        <a:t> and SW services</a:t>
                      </a:r>
                      <a:endParaRPr lang="en-US" sz="1300" b="0" dirty="0">
                        <a:latin typeface="Arial" pitchFamily="34" charset="0"/>
                        <a:cs typeface="Arial" pitchFamily="34" charset="0"/>
                      </a:endParaRPr>
                    </a:p>
                  </a:txBody>
                  <a:tcPr marL="103958" marR="103958" marT="51979" marB="51979" anchor="ctr"/>
                </a:tc>
              </a:tr>
              <a:tr h="729053">
                <a:tc>
                  <a:txBody>
                    <a:bodyPr/>
                    <a:lstStyle/>
                    <a:p>
                      <a:r>
                        <a:rPr lang="en-US" sz="1300" baseline="0" dirty="0" smtClean="0"/>
                        <a:t>State Hospitals </a:t>
                      </a:r>
                      <a:endParaRPr lang="en-US" sz="1300" b="1" dirty="0">
                        <a:latin typeface="Arial" pitchFamily="34" charset="0"/>
                        <a:cs typeface="Arial" pitchFamily="34" charset="0"/>
                      </a:endParaRPr>
                    </a:p>
                  </a:txBody>
                  <a:tcPr marL="103958" marR="103958" marT="51979" marB="51979" anchor="ctr"/>
                </a:tc>
                <a:tc>
                  <a:txBody>
                    <a:bodyPr/>
                    <a:lstStyle/>
                    <a:p>
                      <a:endParaRPr lang="en-US" sz="1400" b="1" dirty="0"/>
                    </a:p>
                  </a:txBody>
                  <a:tcPr marL="103958" marR="103958" marT="51979" marB="51979"/>
                </a:tc>
                <a:tc>
                  <a:txBody>
                    <a:bodyPr/>
                    <a:lstStyle/>
                    <a:p>
                      <a:pPr marL="0" marR="0">
                        <a:lnSpc>
                          <a:spcPct val="115000"/>
                        </a:lnSpc>
                        <a:spcBef>
                          <a:spcPts val="0"/>
                        </a:spcBef>
                        <a:spcAft>
                          <a:spcPts val="0"/>
                        </a:spcAft>
                      </a:pP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Psychological Testing</a:t>
                      </a:r>
                      <a:endParaRPr lang="en-US" sz="1300" dirty="0">
                        <a:latin typeface="Calibri"/>
                        <a:ea typeface="Calibri"/>
                        <a:cs typeface="Times New Roman"/>
                      </a:endParaRPr>
                    </a:p>
                  </a:txBody>
                  <a:tcPr marL="77969" marR="77969" marT="0" marB="0" anchor="ctr"/>
                </a:tc>
                <a:tc>
                  <a:txBody>
                    <a:bodyPr/>
                    <a:lstStyle/>
                    <a:p>
                      <a:pPr marL="0" marR="0">
                        <a:lnSpc>
                          <a:spcPct val="115000"/>
                        </a:lnSpc>
                        <a:spcBef>
                          <a:spcPts val="0"/>
                        </a:spcBef>
                        <a:spcAft>
                          <a:spcPts val="0"/>
                        </a:spcAft>
                      </a:pPr>
                      <a:endParaRPr lang="en-US" sz="1300" dirty="0">
                        <a:latin typeface="Calibri"/>
                        <a:ea typeface="Calibri"/>
                        <a:cs typeface="Times New Roman"/>
                      </a:endParaRPr>
                    </a:p>
                  </a:txBody>
                  <a:tcPr marL="77969" marR="77969" marT="0" marB="0" anchor="ctr"/>
                </a:tc>
                <a:tc>
                  <a:txBody>
                    <a:bodyPr/>
                    <a:lstStyle/>
                    <a:p>
                      <a:r>
                        <a:rPr lang="en-US" sz="1300" dirty="0" smtClean="0"/>
                        <a:t>Medical</a:t>
                      </a:r>
                      <a:r>
                        <a:rPr lang="en-US" sz="1300" baseline="0" dirty="0" smtClean="0"/>
                        <a:t> and nonmedical psychologists</a:t>
                      </a:r>
                      <a:endParaRPr lang="en-US" sz="1300" b="0" dirty="0">
                        <a:latin typeface="Arial" pitchFamily="34" charset="0"/>
                        <a:cs typeface="Arial" pitchFamily="34" charset="0"/>
                      </a:endParaRPr>
                    </a:p>
                  </a:txBody>
                  <a:tcPr marL="103958" marR="103958" marT="51979" marB="51979"/>
                </a:tc>
              </a:tr>
              <a:tr h="354915">
                <a:tc>
                  <a:txBody>
                    <a:bodyPr/>
                    <a:lstStyle/>
                    <a:p>
                      <a:endParaRPr lang="en-US" sz="1300" b="1" dirty="0">
                        <a:latin typeface="Arial" pitchFamily="34" charset="0"/>
                        <a:cs typeface="Arial" pitchFamily="34" charset="0"/>
                      </a:endParaRPr>
                    </a:p>
                  </a:txBody>
                  <a:tcPr marL="103958" marR="103958" marT="51979" marB="51979" anchor="ctr"/>
                </a:tc>
                <a:tc>
                  <a:txBody>
                    <a:bodyPr/>
                    <a:lstStyle/>
                    <a:p>
                      <a:endParaRPr lang="en-US" sz="1300" dirty="0">
                        <a:latin typeface="Arial" pitchFamily="34" charset="0"/>
                        <a:cs typeface="Arial" pitchFamily="34" charset="0"/>
                      </a:endParaRPr>
                    </a:p>
                  </a:txBody>
                  <a:tcPr marL="103958" marR="103958" marT="51979" marB="51979" anchor="ctr"/>
                </a:tc>
                <a:tc>
                  <a:txBody>
                    <a:bodyPr/>
                    <a:lstStyle/>
                    <a:p>
                      <a:pPr marL="0" marR="0">
                        <a:lnSpc>
                          <a:spcPct val="115000"/>
                        </a:lnSpc>
                        <a:spcBef>
                          <a:spcPts val="0"/>
                        </a:spcBef>
                        <a:spcAft>
                          <a:spcPts val="0"/>
                        </a:spcAft>
                      </a:pPr>
                      <a:endParaRPr lang="en-US" sz="1400" b="1" dirty="0">
                        <a:latin typeface="+mn-lt"/>
                        <a:ea typeface="Calibri"/>
                        <a:cs typeface="Times New Roman"/>
                      </a:endParaRPr>
                    </a:p>
                  </a:txBody>
                  <a:tcPr marL="77969" marR="77969" marT="0" marB="0" anchor="ctr"/>
                </a:tc>
                <a:tc>
                  <a:txBody>
                    <a:bodyPr/>
                    <a:lstStyle/>
                    <a:p>
                      <a:pPr marL="0" marR="0">
                        <a:lnSpc>
                          <a:spcPct val="115000"/>
                        </a:lnSpc>
                        <a:spcBef>
                          <a:spcPts val="0"/>
                        </a:spcBef>
                        <a:spcAft>
                          <a:spcPts val="0"/>
                        </a:spcAft>
                      </a:pPr>
                      <a:r>
                        <a:rPr lang="en-US" sz="1300" dirty="0" smtClean="0"/>
                        <a:t>MST</a:t>
                      </a:r>
                      <a:endParaRPr lang="en-US" sz="1300" dirty="0">
                        <a:latin typeface="Calibri"/>
                        <a:ea typeface="Calibri"/>
                        <a:cs typeface="Times New Roman"/>
                      </a:endParaRPr>
                    </a:p>
                  </a:txBody>
                  <a:tcPr marL="77969" marR="77969" marT="0" marB="0" anchor="ctr"/>
                </a:tc>
                <a:tc>
                  <a:txBody>
                    <a:bodyPr/>
                    <a:lstStyle/>
                    <a:p>
                      <a:endParaRPr lang="en-US" sz="1300" b="1" dirty="0">
                        <a:latin typeface="Arial" pitchFamily="34" charset="0"/>
                        <a:cs typeface="Arial" pitchFamily="34" charset="0"/>
                      </a:endParaRPr>
                    </a:p>
                  </a:txBody>
                  <a:tcPr marL="103958" marR="103958" marT="51979" marB="51979" anchor="ctr"/>
                </a:tc>
                <a:tc>
                  <a:txBody>
                    <a:bodyPr/>
                    <a:lstStyle/>
                    <a:p>
                      <a:endParaRPr lang="en-US" sz="1300" b="1" dirty="0">
                        <a:latin typeface="Arial" pitchFamily="34" charset="0"/>
                        <a:cs typeface="Arial" pitchFamily="34" charset="0"/>
                      </a:endParaRPr>
                    </a:p>
                  </a:txBody>
                  <a:tcPr marL="103958" marR="103958" marT="51979" marB="51979" anchor="ct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Claims</a:t>
            </a:r>
            <a:endParaRPr lang="en-US"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30</a:t>
            </a:fld>
            <a:endParaRPr lang="en-US" dirty="0"/>
          </a:p>
        </p:txBody>
      </p:sp>
      <p:graphicFrame>
        <p:nvGraphicFramePr>
          <p:cNvPr id="7" name="Chart 6"/>
          <p:cNvGraphicFramePr/>
          <p:nvPr/>
        </p:nvGraphicFramePr>
        <p:xfrm>
          <a:off x="310243" y="1082040"/>
          <a:ext cx="8556171" cy="46982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Looking ahead</a:t>
            </a:r>
            <a:endParaRPr lang="en-US" sz="4800" dirty="0"/>
          </a:p>
        </p:txBody>
      </p:sp>
      <p:sp>
        <p:nvSpPr>
          <p:cNvPr id="6" name="Content Placeholder 5"/>
          <p:cNvSpPr>
            <a:spLocks noGrp="1"/>
          </p:cNvSpPr>
          <p:nvPr>
            <p:ph idx="1"/>
          </p:nvPr>
        </p:nvSpPr>
        <p:spPr>
          <a:xfrm>
            <a:off x="457200" y="2768599"/>
            <a:ext cx="8229600" cy="2306639"/>
          </a:xfrm>
        </p:spPr>
        <p:txBody>
          <a:bodyPr/>
          <a:lstStyle/>
          <a:p>
            <a:pPr algn="r">
              <a:buNone/>
            </a:pPr>
            <a:r>
              <a:rPr lang="en-US" sz="3600" dirty="0" smtClean="0">
                <a:solidFill>
                  <a:schemeClr val="tx1">
                    <a:lumMod val="50000"/>
                  </a:schemeClr>
                </a:solidFill>
              </a:rPr>
              <a:t>Year 2 and refining the program</a:t>
            </a:r>
            <a:endParaRPr lang="en-US" sz="3600" dirty="0">
              <a:solidFill>
                <a:schemeClr val="tx1">
                  <a:lumMod val="50000"/>
                </a:schemeClr>
              </a:solidFill>
            </a:endParaRPr>
          </a:p>
        </p:txBody>
      </p:sp>
      <p:pic>
        <p:nvPicPr>
          <p:cNvPr id="5"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spTree>
    <p:extLst>
      <p:ext uri="{BB962C8B-B14F-4D97-AF65-F5344CB8AC3E}">
        <p14:creationId xmlns:p14="http://schemas.microsoft.com/office/powerpoint/2010/main" val="38110021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Strategy for Year 2</a:t>
            </a:r>
            <a:endParaRPr lang="en-US" dirty="0"/>
          </a:p>
        </p:txBody>
      </p:sp>
      <p:sp>
        <p:nvSpPr>
          <p:cNvPr id="7" name="Content Placeholder 6"/>
          <p:cNvSpPr>
            <a:spLocks noGrp="1"/>
          </p:cNvSpPr>
          <p:nvPr>
            <p:ph idx="1"/>
          </p:nvPr>
        </p:nvSpPr>
        <p:spPr>
          <a:xfrm>
            <a:off x="457200" y="1219200"/>
            <a:ext cx="8229600" cy="3703638"/>
          </a:xfrm>
        </p:spPr>
        <p:txBody>
          <a:bodyPr/>
          <a:lstStyle/>
          <a:p>
            <a:pPr marL="0">
              <a:spcBef>
                <a:spcPts val="0"/>
              </a:spcBef>
              <a:buFont typeface="Wingdings" pitchFamily="2" charset="2"/>
              <a:buChar char="Ø"/>
            </a:pPr>
            <a:r>
              <a:rPr lang="en-US" sz="1800" dirty="0" smtClean="0">
                <a:solidFill>
                  <a:schemeClr val="tx2">
                    <a:lumMod val="50000"/>
                  </a:schemeClr>
                </a:solidFill>
              </a:rPr>
              <a:t>Fully implement 0-5 programs</a:t>
            </a:r>
          </a:p>
          <a:p>
            <a:pPr marL="0">
              <a:spcBef>
                <a:spcPts val="0"/>
              </a:spcBef>
              <a:buFont typeface="Wingdings" pitchFamily="2" charset="2"/>
              <a:buChar char="Ø"/>
            </a:pPr>
            <a:r>
              <a:rPr lang="en-US" sz="1800" dirty="0" smtClean="0">
                <a:solidFill>
                  <a:schemeClr val="tx2">
                    <a:lumMod val="50000"/>
                  </a:schemeClr>
                </a:solidFill>
              </a:rPr>
              <a:t>Expand crisis network</a:t>
            </a:r>
          </a:p>
          <a:p>
            <a:pPr marL="0">
              <a:spcBef>
                <a:spcPts val="0"/>
              </a:spcBef>
              <a:buFont typeface="Wingdings" pitchFamily="2" charset="2"/>
              <a:buChar char="Ø"/>
            </a:pPr>
            <a:r>
              <a:rPr lang="en-US" sz="1800" dirty="0" smtClean="0">
                <a:solidFill>
                  <a:schemeClr val="tx2">
                    <a:lumMod val="50000"/>
                  </a:schemeClr>
                </a:solidFill>
              </a:rPr>
              <a:t>Expand children’s network (PRTF; therapeutic group homes)</a:t>
            </a:r>
          </a:p>
          <a:p>
            <a:pPr marL="0">
              <a:spcBef>
                <a:spcPts val="0"/>
              </a:spcBef>
              <a:buFont typeface="Wingdings" pitchFamily="2" charset="2"/>
              <a:buChar char="Ø"/>
            </a:pPr>
            <a:r>
              <a:rPr lang="en-US" sz="1800" dirty="0" smtClean="0">
                <a:solidFill>
                  <a:schemeClr val="tx2">
                    <a:lumMod val="50000"/>
                  </a:schemeClr>
                </a:solidFill>
              </a:rPr>
              <a:t>Use data to drive additional service opportunities through “in lieu of” agreements</a:t>
            </a:r>
          </a:p>
          <a:p>
            <a:pPr marL="0">
              <a:spcBef>
                <a:spcPts val="0"/>
              </a:spcBef>
              <a:buFont typeface="Wingdings" pitchFamily="2" charset="2"/>
              <a:buChar char="Ø"/>
            </a:pPr>
            <a:r>
              <a:rPr lang="en-US" sz="1800" dirty="0" smtClean="0">
                <a:solidFill>
                  <a:schemeClr val="tx2">
                    <a:lumMod val="50000"/>
                  </a:schemeClr>
                </a:solidFill>
              </a:rPr>
              <a:t>Outreach to non-traditional referral sources, such as PCP community and law enforcement</a:t>
            </a:r>
          </a:p>
          <a:p>
            <a:pPr marL="0">
              <a:spcBef>
                <a:spcPts val="0"/>
              </a:spcBef>
              <a:buFont typeface="Wingdings" pitchFamily="2" charset="2"/>
              <a:buChar char="Ø"/>
            </a:pPr>
            <a:r>
              <a:rPr lang="en-US" sz="1800" dirty="0" smtClean="0">
                <a:solidFill>
                  <a:schemeClr val="tx2">
                    <a:lumMod val="50000"/>
                  </a:schemeClr>
                </a:solidFill>
              </a:rPr>
              <a:t>Focus on PCP, BAYOU HEALTH coordination of care</a:t>
            </a:r>
          </a:p>
          <a:p>
            <a:pPr marL="0">
              <a:spcBef>
                <a:spcPts val="0"/>
              </a:spcBef>
              <a:buFont typeface="Wingdings" pitchFamily="2" charset="2"/>
              <a:buChar char="Ø"/>
            </a:pPr>
            <a:r>
              <a:rPr lang="en-US" sz="1800" dirty="0" smtClean="0">
                <a:solidFill>
                  <a:schemeClr val="tx2">
                    <a:lumMod val="50000"/>
                  </a:schemeClr>
                </a:solidFill>
              </a:rPr>
              <a:t>Work toward Meaningful Use in CA</a:t>
            </a:r>
          </a:p>
          <a:p>
            <a:pPr marL="0" lvl="0">
              <a:spcBef>
                <a:spcPts val="0"/>
              </a:spcBef>
              <a:buFont typeface="Wingdings" pitchFamily="2" charset="2"/>
              <a:buChar char="Ø"/>
            </a:pPr>
            <a:r>
              <a:rPr lang="en-US" sz="1800" dirty="0" smtClean="0">
                <a:solidFill>
                  <a:schemeClr val="tx1">
                    <a:lumMod val="50000"/>
                  </a:schemeClr>
                </a:solidFill>
              </a:rPr>
              <a:t>Improve reach and focus of RCM program, emphasizing diagnostically-driven criteria</a:t>
            </a:r>
          </a:p>
          <a:p>
            <a:pPr marL="0">
              <a:spcBef>
                <a:spcPts val="0"/>
              </a:spcBef>
              <a:buFont typeface="Wingdings" pitchFamily="2" charset="2"/>
              <a:buChar char="Ø"/>
            </a:pPr>
            <a:r>
              <a:rPr lang="en-US" sz="1800" dirty="0" smtClean="0">
                <a:solidFill>
                  <a:schemeClr val="tx2">
                    <a:lumMod val="50000"/>
                  </a:schemeClr>
                </a:solidFill>
              </a:rPr>
              <a:t>Drive improvements in discharge planning</a:t>
            </a:r>
          </a:p>
          <a:p>
            <a:pPr marL="0">
              <a:spcBef>
                <a:spcPts val="0"/>
              </a:spcBef>
              <a:buFont typeface="Wingdings" pitchFamily="2" charset="2"/>
              <a:buChar char="Ø"/>
            </a:pPr>
            <a:r>
              <a:rPr lang="en-US" sz="1800" dirty="0" smtClean="0">
                <a:solidFill>
                  <a:schemeClr val="tx2">
                    <a:lumMod val="50000"/>
                  </a:schemeClr>
                </a:solidFill>
              </a:rPr>
              <a:t>Drive change in crisis response away from ERs and PECs to better use of community programs</a:t>
            </a:r>
          </a:p>
          <a:p>
            <a:pPr marL="0">
              <a:spcBef>
                <a:spcPts val="0"/>
              </a:spcBef>
              <a:buFont typeface="Wingdings" pitchFamily="2" charset="2"/>
              <a:buChar char="Ø"/>
            </a:pPr>
            <a:endParaRPr lang="en-US" sz="1800" dirty="0">
              <a:solidFill>
                <a:schemeClr val="tx2">
                  <a:lumMod val="50000"/>
                </a:schemeClr>
              </a:solidFill>
            </a:endParaRPr>
          </a:p>
        </p:txBody>
      </p:sp>
      <p:sp>
        <p:nvSpPr>
          <p:cNvPr id="4" name="Slide Number Placeholder 3"/>
          <p:cNvSpPr>
            <a:spLocks noGrp="1"/>
          </p:cNvSpPr>
          <p:nvPr>
            <p:ph type="sldNum" sz="quarter" idx="12"/>
          </p:nvPr>
        </p:nvSpPr>
        <p:spPr/>
        <p:txBody>
          <a:bodyPr/>
          <a:lstStyle/>
          <a:p>
            <a:fld id="{BD5450C8-E87A-4D83-8F64-F5097CBB3379}" type="slidenum">
              <a:rPr lang="en-US" smtClean="0"/>
              <a:pPr/>
              <a:t>32</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smtClean="0"/>
              <a:t>After the Louisiana Behavioral Health Partnership</a:t>
            </a:r>
          </a:p>
        </p:txBody>
      </p:sp>
      <p:graphicFrame>
        <p:nvGraphicFramePr>
          <p:cNvPr id="6" name="Content Placeholder 5"/>
          <p:cNvGraphicFramePr>
            <a:graphicFrameLocks noGrp="1"/>
          </p:cNvGraphicFramePr>
          <p:nvPr>
            <p:ph sz="half" idx="1"/>
          </p:nvPr>
        </p:nvGraphicFramePr>
        <p:xfrm>
          <a:off x="266700" y="1096963"/>
          <a:ext cx="8419516" cy="5228082"/>
        </p:xfrm>
        <a:graphic>
          <a:graphicData uri="http://schemas.openxmlformats.org/drawingml/2006/table">
            <a:tbl>
              <a:tblPr firstRow="1" bandRow="1">
                <a:tableStyleId>{5C22544A-7EE6-4342-B048-85BDC9FD1C3A}</a:tableStyleId>
              </a:tblPr>
              <a:tblGrid>
                <a:gridCol w="1202788"/>
                <a:gridCol w="1202788"/>
                <a:gridCol w="1202788"/>
                <a:gridCol w="1202788"/>
                <a:gridCol w="1202788"/>
                <a:gridCol w="1202788"/>
                <a:gridCol w="1202788"/>
              </a:tblGrid>
              <a:tr h="874383">
                <a:tc>
                  <a:txBody>
                    <a:bodyPr/>
                    <a:lstStyle/>
                    <a:p>
                      <a:pPr marL="0" marR="0" algn="ctr">
                        <a:lnSpc>
                          <a:spcPct val="115000"/>
                        </a:lnSpc>
                        <a:spcBef>
                          <a:spcPts val="0"/>
                        </a:spcBef>
                        <a:spcAft>
                          <a:spcPts val="0"/>
                        </a:spcAft>
                      </a:pPr>
                      <a:r>
                        <a:rPr lang="en-US" sz="1200" dirty="0"/>
                        <a:t>IP</a:t>
                      </a:r>
                      <a:endParaRPr lang="en-US" sz="11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t>CRISIS</a:t>
                      </a:r>
                      <a:endParaRPr lang="en-US" sz="11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t>NEW &amp; EXPANDED SERVICES ADULT</a:t>
                      </a:r>
                      <a:endParaRPr lang="en-US" sz="11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t>NEW &amp; EXPANDED SERVICES CHILDREN</a:t>
                      </a:r>
                      <a:endParaRPr lang="en-US" sz="11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smtClean="0"/>
                        <a:t>CSOC</a:t>
                      </a:r>
                    </a:p>
                    <a:p>
                      <a:pPr marL="0" marR="0" algn="ctr">
                        <a:lnSpc>
                          <a:spcPct val="115000"/>
                        </a:lnSpc>
                        <a:spcBef>
                          <a:spcPts val="0"/>
                        </a:spcBef>
                        <a:spcAft>
                          <a:spcPts val="0"/>
                        </a:spcAft>
                      </a:pPr>
                      <a:r>
                        <a:rPr lang="en-US" sz="1200" dirty="0" smtClean="0"/>
                        <a:t>CHILDREN</a:t>
                      </a:r>
                      <a:endParaRPr lang="en-US" sz="1200" dirty="0">
                        <a:latin typeface="Arial" pitchFamily="34" charset="0"/>
                        <a:ea typeface="Calibri"/>
                        <a:cs typeface="Arial" pitchFamily="34" charset="0"/>
                      </a:endParaRPr>
                    </a:p>
                  </a:txBody>
                  <a:tcPr marL="68580" marR="68580" marT="0" marB="0" anchor="ctr"/>
                </a:tc>
                <a:tc>
                  <a:txBody>
                    <a:bodyPr/>
                    <a:lstStyle/>
                    <a:p>
                      <a:pPr marL="0" marR="0" algn="ctr">
                        <a:lnSpc>
                          <a:spcPct val="115000"/>
                        </a:lnSpc>
                        <a:spcBef>
                          <a:spcPts val="0"/>
                        </a:spcBef>
                        <a:spcAft>
                          <a:spcPts val="0"/>
                        </a:spcAft>
                      </a:pPr>
                      <a:r>
                        <a:rPr lang="en-US" sz="1200" dirty="0"/>
                        <a:t>SUBSTANCE ABUSE</a:t>
                      </a:r>
                      <a:endParaRPr lang="en-US" sz="1100" dirty="0">
                        <a:latin typeface="Calibri"/>
                        <a:ea typeface="Calibri"/>
                        <a:cs typeface="Times New Roman"/>
                      </a:endParaRPr>
                    </a:p>
                  </a:txBody>
                  <a:tcPr marL="68580" marR="68580" marT="0" marB="0" anchor="ctr"/>
                </a:tc>
                <a:tc>
                  <a:txBody>
                    <a:bodyPr/>
                    <a:lstStyle/>
                    <a:p>
                      <a:pPr marL="0" marR="0" algn="ctr">
                        <a:lnSpc>
                          <a:spcPct val="115000"/>
                        </a:lnSpc>
                        <a:spcBef>
                          <a:spcPts val="0"/>
                        </a:spcBef>
                        <a:spcAft>
                          <a:spcPts val="0"/>
                        </a:spcAft>
                      </a:pPr>
                      <a:r>
                        <a:rPr lang="en-US" sz="1200" dirty="0"/>
                        <a:t>OUTPATIENT</a:t>
                      </a:r>
                      <a:endParaRPr lang="en-US" sz="1100" dirty="0">
                        <a:latin typeface="Calibri"/>
                        <a:ea typeface="Calibri"/>
                        <a:cs typeface="Times New Roman"/>
                      </a:endParaRPr>
                    </a:p>
                  </a:txBody>
                  <a:tcPr marL="68580" marR="68580" marT="0" marB="0" anchor="ctr"/>
                </a:tc>
              </a:tr>
              <a:tr h="491840">
                <a:tc>
                  <a:txBody>
                    <a:bodyPr/>
                    <a:lstStyle/>
                    <a:p>
                      <a:pPr marL="0" marR="0" algn="ctr">
                        <a:lnSpc>
                          <a:spcPct val="115000"/>
                        </a:lnSpc>
                        <a:spcBef>
                          <a:spcPts val="0"/>
                        </a:spcBef>
                        <a:spcAft>
                          <a:spcPts val="0"/>
                        </a:spcAft>
                      </a:pPr>
                      <a:r>
                        <a:rPr lang="en-US" sz="900" dirty="0"/>
                        <a:t>General Hospital</a:t>
                      </a:r>
                      <a:endParaRPr lang="en-US" sz="900"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Telephonic </a:t>
                      </a:r>
                      <a:endParaRPr lang="en-US" sz="900" dirty="0" smtClean="0"/>
                    </a:p>
                    <a:p>
                      <a:pPr marL="0" marR="0" algn="ctr">
                        <a:lnSpc>
                          <a:spcPct val="115000"/>
                        </a:lnSpc>
                        <a:spcBef>
                          <a:spcPts val="0"/>
                        </a:spcBef>
                        <a:spcAft>
                          <a:spcPts val="0"/>
                        </a:spcAft>
                      </a:pPr>
                      <a:r>
                        <a:rPr lang="en-US" sz="900" dirty="0" smtClean="0"/>
                        <a:t>Crisis Triage</a:t>
                      </a:r>
                      <a:endParaRPr lang="en-US" sz="900"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ACT </a:t>
                      </a:r>
                      <a:r>
                        <a:rPr lang="en-US" sz="900" dirty="0" smtClean="0"/>
                        <a:t>/FACT</a:t>
                      </a:r>
                      <a:endParaRPr lang="en-US" sz="900" dirty="0">
                        <a:latin typeface="Arial" pitchFamily="34" charset="0"/>
                        <a:ea typeface="Calibri"/>
                        <a:cs typeface="Arial" pitchFamily="34" charset="0"/>
                      </a:endParaRPr>
                    </a:p>
                  </a:txBody>
                  <a:tcPr marL="0" marR="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endParaRPr lang="en-US" sz="900" dirty="0" smtClean="0"/>
                    </a:p>
                    <a:p>
                      <a:pPr marL="0" marR="0" indent="0" algn="ctr" defTabSz="457200" rtl="0" eaLnBrk="1" fontAlgn="auto" latinLnBrk="0" hangingPunct="1">
                        <a:lnSpc>
                          <a:spcPct val="115000"/>
                        </a:lnSpc>
                        <a:spcBef>
                          <a:spcPts val="0"/>
                        </a:spcBef>
                        <a:spcAft>
                          <a:spcPts val="0"/>
                        </a:spcAft>
                        <a:buClrTx/>
                        <a:buSzTx/>
                        <a:buFontTx/>
                        <a:buNone/>
                        <a:tabLst/>
                        <a:defRPr/>
                      </a:pPr>
                      <a:r>
                        <a:rPr lang="en-US" sz="900" dirty="0" smtClean="0"/>
                        <a:t>TGH</a:t>
                      </a:r>
                    </a:p>
                    <a:p>
                      <a:pPr marL="0" marR="0" algn="ctr">
                        <a:lnSpc>
                          <a:spcPct val="115000"/>
                        </a:lnSpc>
                        <a:spcBef>
                          <a:spcPts val="0"/>
                        </a:spcBef>
                        <a:spcAft>
                          <a:spcPts val="0"/>
                        </a:spcAft>
                      </a:pPr>
                      <a:endParaRPr lang="en-US" sz="900" dirty="0">
                        <a:latin typeface="Arial" pitchFamily="34" charset="0"/>
                        <a:ea typeface="Calibri"/>
                        <a:cs typeface="Arial" pitchFamily="34" charset="0"/>
                      </a:endParaRPr>
                    </a:p>
                  </a:txBody>
                  <a:tcPr marL="0" marR="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900" dirty="0" smtClean="0"/>
                        <a:t>TGH</a:t>
                      </a:r>
                      <a:endParaRPr lang="en-US" sz="900" dirty="0" smtClean="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Detox </a:t>
                      </a:r>
                      <a:r>
                        <a:rPr lang="en-US" sz="900" dirty="0" smtClean="0"/>
                        <a:t>IP</a:t>
                      </a:r>
                      <a:endParaRPr lang="en-US" sz="900" dirty="0"/>
                    </a:p>
                    <a:p>
                      <a:pPr marL="0" marR="0" algn="ctr">
                        <a:lnSpc>
                          <a:spcPct val="115000"/>
                        </a:lnSpc>
                        <a:spcBef>
                          <a:spcPts val="0"/>
                        </a:spcBef>
                        <a:spcAft>
                          <a:spcPts val="0"/>
                        </a:spcAft>
                      </a:pPr>
                      <a:r>
                        <a:rPr lang="en-US" sz="900" dirty="0"/>
                        <a:t>Detox </a:t>
                      </a:r>
                      <a:r>
                        <a:rPr lang="en-US" sz="900" dirty="0" smtClean="0"/>
                        <a:t>RTC</a:t>
                      </a:r>
                      <a:endParaRPr lang="en-US" sz="900" dirty="0"/>
                    </a:p>
                    <a:p>
                      <a:pPr marL="0" marR="0" algn="ctr">
                        <a:lnSpc>
                          <a:spcPct val="115000"/>
                        </a:lnSpc>
                        <a:spcBef>
                          <a:spcPts val="0"/>
                        </a:spcBef>
                        <a:spcAft>
                          <a:spcPts val="0"/>
                        </a:spcAft>
                      </a:pPr>
                      <a:r>
                        <a:rPr lang="en-US" sz="900" dirty="0"/>
                        <a:t>Detox </a:t>
                      </a:r>
                      <a:r>
                        <a:rPr lang="en-US" sz="900" dirty="0" smtClean="0"/>
                        <a:t>OP</a:t>
                      </a:r>
                      <a:endParaRPr lang="en-US" sz="900" dirty="0">
                        <a:latin typeface="Arial" pitchFamily="34" charset="0"/>
                        <a:ea typeface="Calibri"/>
                        <a:cs typeface="Arial" pitchFamily="34" charset="0"/>
                      </a:endParaRPr>
                    </a:p>
                  </a:txBody>
                  <a:tcPr marL="0" marR="0" marT="0" marB="0" anchor="ctr"/>
                </a:tc>
                <a:tc>
                  <a:txBody>
                    <a:bodyPr/>
                    <a:lstStyle/>
                    <a:p>
                      <a:pPr algn="ctr"/>
                      <a:r>
                        <a:rPr lang="en-US" sz="900" dirty="0" smtClean="0"/>
                        <a:t>Outpatient</a:t>
                      </a:r>
                      <a:r>
                        <a:rPr lang="en-US" sz="900" baseline="0" dirty="0" smtClean="0"/>
                        <a:t> CMHC/ FQHC</a:t>
                      </a:r>
                      <a:endParaRPr lang="en-US" sz="900" b="1" dirty="0">
                        <a:latin typeface="Arial" pitchFamily="34" charset="0"/>
                        <a:cs typeface="Arial" pitchFamily="34" charset="0"/>
                      </a:endParaRPr>
                    </a:p>
                  </a:txBody>
                  <a:tcPr marL="0" marR="0" marT="0" marB="0" anchor="ctr"/>
                </a:tc>
              </a:tr>
              <a:tr h="327894">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900" dirty="0" smtClean="0"/>
                        <a:t>Free Standing Psychiatric Hospital</a:t>
                      </a:r>
                      <a:endParaRPr lang="en-US" sz="900" dirty="0" smtClean="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Mobile Services (</a:t>
                      </a:r>
                      <a:r>
                        <a:rPr lang="en-US" sz="900" dirty="0" smtClean="0"/>
                        <a:t>Face to Face)</a:t>
                      </a:r>
                      <a:endParaRPr lang="en-US" sz="900"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PSR</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PSR</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PSR</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SA RTC</a:t>
                      </a:r>
                      <a:endParaRPr lang="en-US" sz="900" dirty="0">
                        <a:latin typeface="Arial" pitchFamily="34" charset="0"/>
                        <a:ea typeface="Calibri"/>
                        <a:cs typeface="Arial" pitchFamily="34" charset="0"/>
                      </a:endParaRPr>
                    </a:p>
                  </a:txBody>
                  <a:tcPr marL="0" marR="0" marT="0" marB="0" anchor="ctr"/>
                </a:tc>
                <a:tc>
                  <a:txBody>
                    <a:bodyPr/>
                    <a:lstStyle/>
                    <a:p>
                      <a:pPr algn="ctr"/>
                      <a:r>
                        <a:rPr lang="en-US" sz="900" dirty="0" smtClean="0"/>
                        <a:t>MHR</a:t>
                      </a:r>
                      <a:endParaRPr lang="en-US" sz="900" b="1" dirty="0">
                        <a:latin typeface="Arial" pitchFamily="34" charset="0"/>
                        <a:cs typeface="Arial" pitchFamily="34" charset="0"/>
                      </a:endParaRPr>
                    </a:p>
                  </a:txBody>
                  <a:tcPr marL="0" marR="0" marT="0" marB="0" anchor="ctr"/>
                </a:tc>
              </a:tr>
              <a:tr h="365118">
                <a:tc>
                  <a:txBody>
                    <a:bodyPr/>
                    <a:lstStyle/>
                    <a:p>
                      <a:pPr algn="ctr"/>
                      <a:r>
                        <a:rPr lang="en-US" sz="900" dirty="0" smtClean="0"/>
                        <a:t>LSU Teaching Hospital</a:t>
                      </a:r>
                      <a:endParaRPr lang="en-US" sz="900" b="1" dirty="0">
                        <a:latin typeface="Arial" pitchFamily="34" charset="0"/>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Crisis Residential</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CPST</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CPST</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CPST</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IOP</a:t>
                      </a:r>
                      <a:endParaRPr lang="en-US" sz="900" dirty="0">
                        <a:latin typeface="Arial" pitchFamily="34" charset="0"/>
                        <a:ea typeface="Calibri"/>
                        <a:cs typeface="Arial" pitchFamily="34" charset="0"/>
                      </a:endParaRPr>
                    </a:p>
                  </a:txBody>
                  <a:tcPr marL="0" marR="0" marT="0" marB="0" anchor="ctr"/>
                </a:tc>
                <a:tc>
                  <a:txBody>
                    <a:bodyPr/>
                    <a:lstStyle/>
                    <a:p>
                      <a:pPr algn="ctr"/>
                      <a:r>
                        <a:rPr lang="en-US" sz="900" dirty="0" smtClean="0"/>
                        <a:t>Individual</a:t>
                      </a:r>
                      <a:endParaRPr lang="en-US" sz="900" b="1" dirty="0">
                        <a:latin typeface="Arial" pitchFamily="34" charset="0"/>
                        <a:cs typeface="Arial" pitchFamily="34" charset="0"/>
                      </a:endParaRPr>
                    </a:p>
                  </a:txBody>
                  <a:tcPr marL="0" marR="0" marT="0" marB="0" anchor="ctr"/>
                </a:tc>
              </a:tr>
              <a:tr h="163947">
                <a:tc>
                  <a:txBody>
                    <a:bodyPr/>
                    <a:lstStyle/>
                    <a:p>
                      <a:pPr algn="ctr"/>
                      <a:r>
                        <a:rPr lang="en-US" sz="900" dirty="0" smtClean="0"/>
                        <a:t>State Hospital</a:t>
                      </a:r>
                      <a:endParaRPr lang="en-US" sz="900" b="1" dirty="0">
                        <a:latin typeface="Arial" pitchFamily="34" charset="0"/>
                        <a:cs typeface="Arial" pitchFamily="34" charset="0"/>
                      </a:endParaRPr>
                    </a:p>
                  </a:txBody>
                  <a:tcPr marL="0" marR="0" marT="0" marB="0" anchor="ctr"/>
                </a:tc>
                <a:tc>
                  <a:txBody>
                    <a:bodyPr/>
                    <a:lstStyle/>
                    <a:p>
                      <a:pPr algn="ctr"/>
                      <a:r>
                        <a:rPr lang="en-US" sz="900" dirty="0" smtClean="0"/>
                        <a:t>CI</a:t>
                      </a:r>
                      <a:r>
                        <a:rPr lang="en-US" sz="900" baseline="0" dirty="0" smtClean="0"/>
                        <a:t> services </a:t>
                      </a:r>
                      <a:endParaRPr lang="en-US" sz="900" b="1" dirty="0">
                        <a:latin typeface="Arial" pitchFamily="34" charset="0"/>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CI</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CI</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CI</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OP</a:t>
                      </a:r>
                      <a:endParaRPr lang="en-US" sz="900" dirty="0">
                        <a:latin typeface="Arial" pitchFamily="34" charset="0"/>
                        <a:ea typeface="Calibri"/>
                        <a:cs typeface="Arial" pitchFamily="34" charset="0"/>
                      </a:endParaRPr>
                    </a:p>
                  </a:txBody>
                  <a:tcPr marL="0" marR="0" marT="0" marB="0" anchor="ctr"/>
                </a:tc>
                <a:tc>
                  <a:txBody>
                    <a:bodyPr/>
                    <a:lstStyle/>
                    <a:p>
                      <a:pPr algn="ctr"/>
                      <a:r>
                        <a:rPr lang="en-US" sz="900" dirty="0" smtClean="0"/>
                        <a:t>Psychiatrist</a:t>
                      </a:r>
                      <a:endParaRPr lang="en-US" sz="900" b="1" dirty="0">
                        <a:latin typeface="Arial" pitchFamily="34" charset="0"/>
                        <a:cs typeface="Arial" pitchFamily="34" charset="0"/>
                      </a:endParaRPr>
                    </a:p>
                  </a:txBody>
                  <a:tcPr marL="0" marR="0" marT="0" marB="0" anchor="ctr"/>
                </a:tc>
              </a:tr>
              <a:tr h="285125">
                <a:tc>
                  <a:txBody>
                    <a:bodyPr/>
                    <a:lstStyle/>
                    <a:p>
                      <a:pPr algn="ctr"/>
                      <a:endParaRPr lang="en-US" sz="900" b="1" dirty="0">
                        <a:latin typeface="Arial" pitchFamily="34" charset="0"/>
                        <a:cs typeface="Arial" pitchFamily="34" charset="0"/>
                      </a:endParaRPr>
                    </a:p>
                  </a:txBody>
                  <a:tcPr marL="0" marR="0" marT="0" marB="0" anchor="ctr"/>
                </a:tc>
                <a:tc>
                  <a:txBody>
                    <a:bodyPr/>
                    <a:lstStyle/>
                    <a:p>
                      <a:pPr algn="ctr"/>
                      <a:r>
                        <a:rPr lang="en-US" sz="900" dirty="0" smtClean="0"/>
                        <a:t>Emergency Rm</a:t>
                      </a:r>
                      <a:endParaRPr lang="en-US" sz="900" b="1" dirty="0">
                        <a:latin typeface="Arial" pitchFamily="34" charset="0"/>
                        <a:cs typeface="Arial" pitchFamily="34" charset="0"/>
                      </a:endParaRPr>
                    </a:p>
                  </a:txBody>
                  <a:tcPr marL="0" marR="0" marT="0" marB="0" anchor="ctr"/>
                </a:tc>
                <a:tc>
                  <a:txBody>
                    <a:bodyPr/>
                    <a:lstStyle/>
                    <a:p>
                      <a:pPr algn="ctr"/>
                      <a:r>
                        <a:rPr lang="en-US" sz="900" dirty="0" smtClean="0"/>
                        <a:t>Telepsychiatry</a:t>
                      </a:r>
                      <a:endParaRPr lang="en-US" sz="900" b="1" dirty="0">
                        <a:latin typeface="Arial" pitchFamily="34" charset="0"/>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Case</a:t>
                      </a:r>
                      <a:r>
                        <a:rPr lang="en-US" sz="900" baseline="0" dirty="0" smtClean="0"/>
                        <a:t> Conference</a:t>
                      </a:r>
                      <a:endParaRPr lang="en-US" sz="900" b="1" dirty="0">
                        <a:latin typeface="Arial" pitchFamily="34" charset="0"/>
                        <a:ea typeface="Calibri"/>
                        <a:cs typeface="Arial" pitchFamily="34" charset="0"/>
                      </a:endParaRPr>
                    </a:p>
                  </a:txBody>
                  <a:tcPr marL="0" marR="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900" dirty="0" smtClean="0"/>
                        <a:t>Case</a:t>
                      </a:r>
                      <a:r>
                        <a:rPr lang="en-US" sz="900" baseline="0" dirty="0" smtClean="0"/>
                        <a:t> Conference</a:t>
                      </a:r>
                      <a:endParaRPr lang="en-US" sz="900" b="1" dirty="0" smtClean="0">
                        <a:latin typeface="Arial" pitchFamily="34" charset="0"/>
                        <a:ea typeface="Calibri"/>
                        <a:cs typeface="Arial" pitchFamily="34" charset="0"/>
                      </a:endParaRPr>
                    </a:p>
                  </a:txBody>
                  <a:tcPr marL="0" marR="0" marT="0" marB="0" anchor="ctr"/>
                </a:tc>
                <a:tc>
                  <a:txBody>
                    <a:bodyPr/>
                    <a:lstStyle/>
                    <a:p>
                      <a:pPr algn="ctr"/>
                      <a:r>
                        <a:rPr lang="en-US" sz="900" dirty="0" smtClean="0"/>
                        <a:t>Suboxone</a:t>
                      </a:r>
                      <a:endParaRPr lang="en-US" sz="900" b="1" dirty="0">
                        <a:latin typeface="Arial" pitchFamily="34" charset="0"/>
                        <a:cs typeface="Arial" pitchFamily="34" charset="0"/>
                      </a:endParaRPr>
                    </a:p>
                  </a:txBody>
                  <a:tcPr marL="0" marR="0" marT="0" marB="0" anchor="ctr"/>
                </a:tc>
                <a:tc>
                  <a:txBody>
                    <a:bodyPr/>
                    <a:lstStyle/>
                    <a:p>
                      <a:pPr algn="ctr"/>
                      <a:r>
                        <a:rPr lang="en-US" sz="900" dirty="0" smtClean="0"/>
                        <a:t>Licensed and medical</a:t>
                      </a:r>
                      <a:r>
                        <a:rPr lang="en-US" sz="900" baseline="0" dirty="0" smtClean="0"/>
                        <a:t> psychologist</a:t>
                      </a:r>
                      <a:endParaRPr lang="en-US" sz="900" b="1" dirty="0">
                        <a:latin typeface="Arial" pitchFamily="34" charset="0"/>
                        <a:cs typeface="Arial" pitchFamily="34" charset="0"/>
                      </a:endParaRPr>
                    </a:p>
                  </a:txBody>
                  <a:tcPr marL="0" marR="0" marT="0" marB="0" anchor="ctr"/>
                </a:tc>
              </a:tr>
              <a:tr h="158403">
                <a:tc>
                  <a:txBody>
                    <a:bodyPr/>
                    <a:lstStyle/>
                    <a:p>
                      <a:endParaRPr lang="en-US" sz="900" b="1" dirty="0">
                        <a:latin typeface="Arial" pitchFamily="34" charset="0"/>
                        <a:cs typeface="Arial" pitchFamily="34" charset="0"/>
                      </a:endParaRPr>
                    </a:p>
                  </a:txBody>
                  <a:tcPr marL="0" marR="0" marT="0" marB="0" anchor="ctr"/>
                </a:tc>
                <a:tc>
                  <a:txBody>
                    <a:bodyPr/>
                    <a:lstStyle/>
                    <a:p>
                      <a:endParaRPr lang="en-US" sz="900" dirty="0">
                        <a:latin typeface="Arial" pitchFamily="34" charset="0"/>
                        <a:cs typeface="Arial" pitchFamily="34" charset="0"/>
                      </a:endParaRPr>
                    </a:p>
                  </a:txBody>
                  <a:tcPr marL="0" marR="0" marT="0" marB="0" anchor="ctr"/>
                </a:tc>
                <a:tc>
                  <a:txBody>
                    <a:bodyPr/>
                    <a:lstStyle/>
                    <a:p>
                      <a:pPr algn="ctr"/>
                      <a:r>
                        <a:rPr lang="en-US" sz="900" dirty="0" smtClean="0"/>
                        <a:t>FQHC</a:t>
                      </a:r>
                      <a:endParaRPr lang="en-US" sz="900" b="1" dirty="0">
                        <a:latin typeface="Arial" pitchFamily="34" charset="0"/>
                        <a:cs typeface="Arial" pitchFamily="34" charset="0"/>
                      </a:endParaRPr>
                    </a:p>
                  </a:txBody>
                  <a:tcPr marL="0" marR="0" marT="0" marB="0" anchor="ctr"/>
                </a:tc>
                <a:tc>
                  <a:txBody>
                    <a:bodyPr/>
                    <a:lstStyle/>
                    <a:p>
                      <a:pPr algn="ctr"/>
                      <a:r>
                        <a:rPr lang="en-US" sz="900" dirty="0" smtClean="0"/>
                        <a:t>NMGH</a:t>
                      </a:r>
                      <a:endParaRPr lang="en-US" sz="900" b="1" dirty="0">
                        <a:latin typeface="Arial" pitchFamily="34" charset="0"/>
                        <a:cs typeface="Arial" pitchFamily="34" charset="0"/>
                      </a:endParaRPr>
                    </a:p>
                  </a:txBody>
                  <a:tcPr marL="0" marR="0" marT="0" marB="0" anchor="ctr"/>
                </a:tc>
                <a:tc>
                  <a:txBody>
                    <a:bodyPr/>
                    <a:lstStyle/>
                    <a:p>
                      <a:pPr algn="ctr"/>
                      <a:r>
                        <a:rPr lang="en-US" sz="900" dirty="0" smtClean="0"/>
                        <a:t>NMGH</a:t>
                      </a:r>
                      <a:endParaRPr lang="en-US" sz="900" b="1" dirty="0">
                        <a:latin typeface="Arial" pitchFamily="34" charset="0"/>
                        <a:cs typeface="Arial" pitchFamily="34" charset="0"/>
                      </a:endParaRPr>
                    </a:p>
                  </a:txBody>
                  <a:tcPr marL="0" marR="0" marT="0" marB="0" anchor="ctr"/>
                </a:tc>
                <a:tc>
                  <a:txBody>
                    <a:bodyPr/>
                    <a:lstStyle/>
                    <a:p>
                      <a:endParaRPr lang="en-US" sz="900" dirty="0">
                        <a:latin typeface="Arial" pitchFamily="34" charset="0"/>
                        <a:cs typeface="Arial" pitchFamily="34" charset="0"/>
                      </a:endParaRPr>
                    </a:p>
                  </a:txBody>
                  <a:tcPr marL="0" marR="0" marT="0" marB="0" anchor="ctr"/>
                </a:tc>
                <a:tc>
                  <a:txBody>
                    <a:bodyPr/>
                    <a:lstStyle/>
                    <a:p>
                      <a:pPr algn="ctr"/>
                      <a:r>
                        <a:rPr lang="en-US" sz="900" dirty="0" smtClean="0"/>
                        <a:t>LCSW</a:t>
                      </a:r>
                      <a:endParaRPr lang="en-US" sz="900" b="1" dirty="0">
                        <a:latin typeface="Arial" pitchFamily="34" charset="0"/>
                        <a:cs typeface="Arial" pitchFamily="34" charset="0"/>
                      </a:endParaRPr>
                    </a:p>
                  </a:txBody>
                  <a:tcPr marL="0" marR="0" marT="0" marB="0" anchor="ctr"/>
                </a:tc>
              </a:tr>
              <a:tr h="190083">
                <a:tc>
                  <a:txBody>
                    <a:bodyPr/>
                    <a:lstStyle/>
                    <a:p>
                      <a:pPr algn="ctr"/>
                      <a:endParaRPr lang="en-US" sz="900" b="1" dirty="0">
                        <a:latin typeface="Arial" pitchFamily="34" charset="0"/>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ECT</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TFC</a:t>
                      </a:r>
                      <a:endParaRPr lang="en-US" sz="900"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TFC</a:t>
                      </a:r>
                      <a:endParaRPr lang="en-US" sz="900" dirty="0">
                        <a:latin typeface="Arial" pitchFamily="34" charset="0"/>
                        <a:ea typeface="Calibri"/>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algn="ctr"/>
                      <a:r>
                        <a:rPr lang="en-US" sz="900" dirty="0" smtClean="0"/>
                        <a:t>LPC</a:t>
                      </a:r>
                      <a:endParaRPr lang="en-US" sz="900" b="1" dirty="0">
                        <a:latin typeface="Arial" pitchFamily="34" charset="0"/>
                        <a:cs typeface="Arial" pitchFamily="34" charset="0"/>
                      </a:endParaRPr>
                    </a:p>
                  </a:txBody>
                  <a:tcPr marL="0" marR="0" marT="0" marB="0" anchor="ctr"/>
                </a:tc>
              </a:tr>
              <a:tr h="190083">
                <a:tc>
                  <a:txBody>
                    <a:bodyPr/>
                    <a:lstStyle/>
                    <a:p>
                      <a:pPr algn="ctr"/>
                      <a:endParaRPr lang="en-US" sz="900" b="1" dirty="0">
                        <a:latin typeface="Arial" pitchFamily="34" charset="0"/>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900" dirty="0" smtClean="0"/>
                        <a:t>ICM </a:t>
                      </a:r>
                      <a:endParaRPr lang="en-US" sz="900" b="1" dirty="0" smtClean="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MST</a:t>
                      </a:r>
                      <a:endParaRPr lang="en-US" sz="900"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MST</a:t>
                      </a:r>
                      <a:endParaRPr lang="en-US" sz="900" dirty="0">
                        <a:latin typeface="Arial" pitchFamily="34" charset="0"/>
                        <a:ea typeface="Calibri"/>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algn="ctr"/>
                      <a:r>
                        <a:rPr lang="en-US" sz="900" dirty="0" smtClean="0"/>
                        <a:t>LMFT</a:t>
                      </a:r>
                      <a:endParaRPr lang="en-US" sz="900" b="1" dirty="0">
                        <a:latin typeface="Arial" pitchFamily="34" charset="0"/>
                        <a:cs typeface="Arial" pitchFamily="34" charset="0"/>
                      </a:endParaRPr>
                    </a:p>
                  </a:txBody>
                  <a:tcPr marL="0" marR="0" marT="0" marB="0" anchor="ctr"/>
                </a:tc>
              </a:tr>
              <a:tr h="237604">
                <a:tc>
                  <a:txBody>
                    <a:bodyPr/>
                    <a:lstStyle/>
                    <a:p>
                      <a:pPr algn="ctr"/>
                      <a:endParaRPr lang="en-US" sz="900" b="1" dirty="0">
                        <a:latin typeface="Arial" pitchFamily="34" charset="0"/>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Psychotherapy</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FFT</a:t>
                      </a:r>
                      <a:endParaRPr lang="en-US" sz="900"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a:t>FFT</a:t>
                      </a:r>
                      <a:endParaRPr lang="en-US" sz="900" dirty="0">
                        <a:latin typeface="Arial" pitchFamily="34" charset="0"/>
                        <a:ea typeface="Calibri"/>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dirty="0" smtClean="0"/>
                        <a:t>LAC</a:t>
                      </a:r>
                      <a:endParaRPr lang="en-US" sz="900" b="1" dirty="0" smtClean="0">
                        <a:latin typeface="Arial" pitchFamily="34" charset="0"/>
                        <a:cs typeface="Arial" pitchFamily="34" charset="0"/>
                      </a:endParaRPr>
                    </a:p>
                  </a:txBody>
                  <a:tcPr marL="0" marR="0" marT="0" marB="0" anchor="ctr"/>
                </a:tc>
              </a:tr>
              <a:tr h="327894">
                <a:tc>
                  <a:txBody>
                    <a:bodyPr/>
                    <a:lstStyle/>
                    <a:p>
                      <a:pPr algn="ctr"/>
                      <a:endParaRPr lang="en-US" sz="900" b="1" dirty="0">
                        <a:latin typeface="Arial" pitchFamily="34" charset="0"/>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Psychological Testing</a:t>
                      </a:r>
                      <a:endParaRPr lang="en-US" sz="900" b="1" dirty="0">
                        <a:latin typeface="Arial" pitchFamily="34" charset="0"/>
                        <a:ea typeface="Calibri"/>
                        <a:cs typeface="Arial" pitchFamily="34" charset="0"/>
                      </a:endParaRPr>
                    </a:p>
                  </a:txBody>
                  <a:tcPr marL="0" marR="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900" dirty="0" smtClean="0"/>
                        <a:t>PRTF</a:t>
                      </a:r>
                      <a:endParaRPr lang="en-US" sz="900" dirty="0" smtClean="0">
                        <a:latin typeface="Arial" pitchFamily="34" charset="0"/>
                        <a:ea typeface="Calibri"/>
                        <a:cs typeface="Arial" pitchFamily="34" charset="0"/>
                      </a:endParaRPr>
                    </a:p>
                  </a:txBody>
                  <a:tcPr marL="0" marR="0" marT="0" marB="0" anchor="ctr"/>
                </a:tc>
                <a:tc>
                  <a:txBody>
                    <a:bodyPr/>
                    <a:lstStyle/>
                    <a:p>
                      <a:pPr marL="0" marR="0" indent="0" algn="ctr" defTabSz="457200" rtl="0" eaLnBrk="1" fontAlgn="auto" latinLnBrk="0" hangingPunct="1">
                        <a:lnSpc>
                          <a:spcPct val="115000"/>
                        </a:lnSpc>
                        <a:spcBef>
                          <a:spcPts val="0"/>
                        </a:spcBef>
                        <a:spcAft>
                          <a:spcPts val="0"/>
                        </a:spcAft>
                        <a:buClrTx/>
                        <a:buSzTx/>
                        <a:buFontTx/>
                        <a:buNone/>
                        <a:tabLst/>
                        <a:defRPr/>
                      </a:pPr>
                      <a:r>
                        <a:rPr lang="en-US" sz="900" dirty="0" smtClean="0"/>
                        <a:t>PRTF</a:t>
                      </a:r>
                      <a:endParaRPr lang="en-US" sz="900" dirty="0" smtClean="0">
                        <a:latin typeface="Arial" pitchFamily="34" charset="0"/>
                        <a:ea typeface="Calibri"/>
                        <a:cs typeface="Arial" pitchFamily="34" charset="0"/>
                      </a:endParaRPr>
                    </a:p>
                  </a:txBody>
                  <a:tcPr marL="0" marR="0" marT="0" marB="0" anchor="ctr"/>
                </a:tc>
                <a:tc>
                  <a:txBody>
                    <a:bodyPr/>
                    <a:lstStyle/>
                    <a:p>
                      <a:pPr algn="ctr"/>
                      <a:endParaRPr lang="en-US" sz="900" dirty="0">
                        <a:latin typeface="Arial" pitchFamily="34" charset="0"/>
                        <a:cs typeface="Arial" pitchFamily="34" charset="0"/>
                      </a:endParaRPr>
                    </a:p>
                  </a:txBody>
                  <a:tcPr marL="0" marR="0" marT="0" marB="0" anchor="ctr"/>
                </a:tc>
                <a:tc>
                  <a:txBody>
                    <a:bodyPr/>
                    <a:lstStyle/>
                    <a:p>
                      <a:pPr algn="ctr"/>
                      <a:endParaRPr lang="en-US" sz="900" b="1" dirty="0">
                        <a:latin typeface="Arial" pitchFamily="34" charset="0"/>
                        <a:cs typeface="Arial" pitchFamily="34" charset="0"/>
                      </a:endParaRPr>
                    </a:p>
                  </a:txBody>
                  <a:tcPr marL="0" marR="0" marT="0" marB="0" anchor="ctr"/>
                </a:tc>
              </a:tr>
              <a:tr h="427687">
                <a:tc>
                  <a:txBody>
                    <a:bodyPr/>
                    <a:lstStyle/>
                    <a:p>
                      <a:endParaRPr lang="en-US" sz="900" b="1" dirty="0">
                        <a:latin typeface="Arial" pitchFamily="34" charset="0"/>
                        <a:cs typeface="Arial" pitchFamily="34" charset="0"/>
                      </a:endParaRPr>
                    </a:p>
                  </a:txBody>
                  <a:tcPr marL="0" marR="0" marT="0" marB="0" anchor="ctr"/>
                </a:tc>
                <a:tc>
                  <a:txBody>
                    <a:bodyPr/>
                    <a:lstStyle/>
                    <a:p>
                      <a:endParaRPr lang="en-US" sz="900" dirty="0">
                        <a:latin typeface="Arial" pitchFamily="34" charset="0"/>
                        <a:cs typeface="Arial" pitchFamily="34" charset="0"/>
                      </a:endParaRPr>
                    </a:p>
                  </a:txBody>
                  <a:tcPr marL="0" marR="0" marT="0" marB="0" anchor="ctr"/>
                </a:tc>
                <a:tc>
                  <a:txBody>
                    <a:bodyPr/>
                    <a:lstStyle/>
                    <a:p>
                      <a:pPr marL="0" marR="0">
                        <a:lnSpc>
                          <a:spcPct val="115000"/>
                        </a:lnSpc>
                        <a:spcBef>
                          <a:spcPts val="0"/>
                        </a:spcBef>
                        <a:spcAft>
                          <a:spcPts val="0"/>
                        </a:spcAft>
                      </a:pP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Psychotherapy</a:t>
                      </a:r>
                      <a:endParaRPr lang="en-US" sz="900" b="1" dirty="0">
                        <a:latin typeface="Arial" pitchFamily="34" charset="0"/>
                        <a:ea typeface="Calibri"/>
                        <a:cs typeface="Arial" pitchFamily="34" charset="0"/>
                      </a:endParaRPr>
                    </a:p>
                  </a:txBody>
                  <a:tcPr marL="0" marR="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dirty="0" smtClean="0"/>
                        <a:t>Independent Living/Skills Building</a:t>
                      </a:r>
                      <a:endParaRPr lang="en-US" sz="900" b="1" dirty="0" smtClean="0">
                        <a:latin typeface="Arial" pitchFamily="34" charset="0"/>
                        <a:ea typeface="Calibri"/>
                        <a:cs typeface="Arial" pitchFamily="34" charset="0"/>
                      </a:endParaRPr>
                    </a:p>
                  </a:txBody>
                  <a:tcPr marL="68580" marR="68580" marT="0" marB="0" anchor="ctr"/>
                </a:tc>
                <a:tc>
                  <a:txBody>
                    <a:bodyPr/>
                    <a:lstStyle/>
                    <a:p>
                      <a:endParaRPr lang="en-US" sz="900" dirty="0">
                        <a:latin typeface="Arial" pitchFamily="34" charset="0"/>
                        <a:cs typeface="Arial" pitchFamily="34" charset="0"/>
                      </a:endParaRPr>
                    </a:p>
                  </a:txBody>
                  <a:tcPr marL="0" marR="0" marT="0" marB="0" anchor="ctr"/>
                </a:tc>
                <a:tc>
                  <a:txBody>
                    <a:bodyPr/>
                    <a:lstStyle/>
                    <a:p>
                      <a:pPr algn="ctr"/>
                      <a:endParaRPr lang="en-US" sz="900" b="1" dirty="0">
                        <a:latin typeface="Arial" pitchFamily="34" charset="0"/>
                        <a:cs typeface="Arial" pitchFamily="34" charset="0"/>
                      </a:endParaRPr>
                    </a:p>
                  </a:txBody>
                  <a:tcPr marL="0" marR="0" marT="0" marB="0" anchor="ctr"/>
                </a:tc>
              </a:tr>
              <a:tr h="570250">
                <a:tc>
                  <a:txBody>
                    <a:bodyPr/>
                    <a:lstStyle/>
                    <a:p>
                      <a:endParaRPr lang="en-US" sz="900" b="1" dirty="0">
                        <a:latin typeface="Arial" pitchFamily="34" charset="0"/>
                        <a:cs typeface="Arial" pitchFamily="34" charset="0"/>
                      </a:endParaRPr>
                    </a:p>
                  </a:txBody>
                  <a:tcPr marL="0" marR="0" marT="0" marB="0" anchor="ctr"/>
                </a:tc>
                <a:tc>
                  <a:txBody>
                    <a:bodyPr/>
                    <a:lstStyle/>
                    <a:p>
                      <a:endParaRPr lang="en-US" sz="900" dirty="0">
                        <a:latin typeface="Arial" pitchFamily="34" charset="0"/>
                        <a:cs typeface="Arial" pitchFamily="34" charset="0"/>
                      </a:endParaRPr>
                    </a:p>
                  </a:txBody>
                  <a:tcPr marL="0" marR="0" marT="0" marB="0" anchor="ctr"/>
                </a:tc>
                <a:tc>
                  <a:txBody>
                    <a:bodyPr/>
                    <a:lstStyle/>
                    <a:p>
                      <a:pPr marL="0" marR="0">
                        <a:lnSpc>
                          <a:spcPct val="115000"/>
                        </a:lnSpc>
                        <a:spcBef>
                          <a:spcPts val="0"/>
                        </a:spcBef>
                        <a:spcAft>
                          <a:spcPts val="0"/>
                        </a:spcAft>
                      </a:pP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15000"/>
                        </a:lnSpc>
                        <a:spcBef>
                          <a:spcPts val="0"/>
                        </a:spcBef>
                        <a:spcAft>
                          <a:spcPts val="0"/>
                        </a:spcAft>
                      </a:pPr>
                      <a:r>
                        <a:rPr lang="en-US" sz="900" dirty="0" smtClean="0"/>
                        <a:t>Psychological Testing</a:t>
                      </a:r>
                      <a:endParaRPr lang="en-US" sz="900" b="1" dirty="0">
                        <a:latin typeface="Arial" pitchFamily="34" charset="0"/>
                        <a:ea typeface="Calibri"/>
                        <a:cs typeface="Arial" pitchFamily="34" charset="0"/>
                      </a:endParaRPr>
                    </a:p>
                  </a:txBody>
                  <a:tcPr marL="0" marR="0" marT="0" marB="0" anchor="ctr"/>
                </a:tc>
                <a:tc>
                  <a:txBody>
                    <a:bodyPr/>
                    <a:lstStyle/>
                    <a:p>
                      <a:pPr marL="0" marR="0" algn="ctr">
                        <a:lnSpc>
                          <a:spcPct val="100000"/>
                        </a:lnSpc>
                        <a:spcBef>
                          <a:spcPts val="0"/>
                        </a:spcBef>
                        <a:spcAft>
                          <a:spcPts val="0"/>
                        </a:spcAft>
                      </a:pPr>
                      <a:r>
                        <a:rPr lang="en-US" sz="900" dirty="0" smtClean="0"/>
                        <a:t>Parent /Youth Support</a:t>
                      </a:r>
                    </a:p>
                    <a:p>
                      <a:pPr marL="0" marR="0" algn="ctr">
                        <a:lnSpc>
                          <a:spcPct val="100000"/>
                        </a:lnSpc>
                        <a:spcBef>
                          <a:spcPts val="0"/>
                        </a:spcBef>
                        <a:spcAft>
                          <a:spcPts val="0"/>
                        </a:spcAft>
                      </a:pPr>
                      <a:r>
                        <a:rPr lang="en-US" sz="900" dirty="0" smtClean="0"/>
                        <a:t>and</a:t>
                      </a:r>
                      <a:r>
                        <a:rPr lang="en-US" sz="900" baseline="0" dirty="0" smtClean="0"/>
                        <a:t> Training</a:t>
                      </a:r>
                    </a:p>
                    <a:p>
                      <a:pPr marL="0" marR="0" algn="ctr">
                        <a:lnSpc>
                          <a:spcPct val="100000"/>
                        </a:lnSpc>
                        <a:spcBef>
                          <a:spcPts val="0"/>
                        </a:spcBef>
                        <a:spcAft>
                          <a:spcPts val="0"/>
                        </a:spcAft>
                      </a:pPr>
                      <a:r>
                        <a:rPr lang="en-US" sz="900" baseline="0" dirty="0" smtClean="0"/>
                        <a:t>(FSO)</a:t>
                      </a:r>
                      <a:endParaRPr lang="en-US" sz="900" b="1" dirty="0" smtClean="0">
                        <a:latin typeface="Arial" pitchFamily="34" charset="0"/>
                        <a:ea typeface="Calibri"/>
                        <a:cs typeface="Arial" pitchFamily="34" charset="0"/>
                      </a:endParaRPr>
                    </a:p>
                  </a:txBody>
                  <a:tcPr marL="68580" marR="68580" marT="0" marB="0" anchor="ctr"/>
                </a:tc>
                <a:tc>
                  <a:txBody>
                    <a:bodyPr/>
                    <a:lstStyle/>
                    <a:p>
                      <a:endParaRPr lang="en-US" sz="900" dirty="0">
                        <a:latin typeface="Arial" pitchFamily="34" charset="0"/>
                        <a:cs typeface="Arial" pitchFamily="34" charset="0"/>
                      </a:endParaRPr>
                    </a:p>
                  </a:txBody>
                  <a:tcPr marL="0" marR="0" marT="0" marB="0" anchor="ctr"/>
                </a:tc>
                <a:tc>
                  <a:txBody>
                    <a:bodyPr/>
                    <a:lstStyle/>
                    <a:p>
                      <a:pPr algn="ctr"/>
                      <a:endParaRPr lang="en-US" sz="900" b="1" dirty="0">
                        <a:latin typeface="Arial" pitchFamily="34" charset="0"/>
                        <a:cs typeface="Arial" pitchFamily="34" charset="0"/>
                      </a:endParaRPr>
                    </a:p>
                  </a:txBody>
                  <a:tcPr marL="0" marR="0" marT="0" marB="0" anchor="ctr"/>
                </a:tc>
              </a:tr>
              <a:tr h="380167">
                <a:tc>
                  <a:txBody>
                    <a:bodyPr/>
                    <a:lstStyle/>
                    <a:p>
                      <a:endParaRPr lang="en-US" sz="900" b="1" dirty="0">
                        <a:latin typeface="Arial" pitchFamily="34" charset="0"/>
                        <a:cs typeface="Arial" pitchFamily="34" charset="0"/>
                      </a:endParaRPr>
                    </a:p>
                  </a:txBody>
                  <a:tcPr anchor="ctr"/>
                </a:tc>
                <a:tc>
                  <a:txBody>
                    <a:bodyPr/>
                    <a:lstStyle/>
                    <a:p>
                      <a:endParaRPr lang="en-US" sz="900" dirty="0">
                        <a:latin typeface="Arial" pitchFamily="34" charset="0"/>
                        <a:cs typeface="Arial" pitchFamily="34" charset="0"/>
                      </a:endParaRPr>
                    </a:p>
                  </a:txBody>
                  <a:tcPr anchor="ctr"/>
                </a:tc>
                <a:tc>
                  <a:txBody>
                    <a:bodyPr/>
                    <a:lstStyle/>
                    <a:p>
                      <a:pPr marL="0" marR="0">
                        <a:lnSpc>
                          <a:spcPct val="115000"/>
                        </a:lnSpc>
                        <a:spcBef>
                          <a:spcPts val="0"/>
                        </a:spcBef>
                        <a:spcAft>
                          <a:spcPts val="0"/>
                        </a:spcAft>
                      </a:pPr>
                      <a:endParaRPr lang="en-US" sz="900" b="1" dirty="0">
                        <a:latin typeface="Arial" pitchFamily="34" charset="0"/>
                        <a:ea typeface="Calibri"/>
                        <a:cs typeface="Arial"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900" b="1" baseline="0" dirty="0" smtClean="0">
                        <a:latin typeface="Arial" pitchFamily="34" charset="0"/>
                        <a:cs typeface="Arial" pitchFamily="34" charset="0"/>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dirty="0" smtClean="0"/>
                        <a:t>Wrap</a:t>
                      </a:r>
                      <a:r>
                        <a:rPr lang="en-US" sz="900" baseline="0" dirty="0" smtClean="0"/>
                        <a:t> around Facilitation (</a:t>
                      </a:r>
                      <a:r>
                        <a:rPr lang="en-US" sz="900" dirty="0" smtClean="0"/>
                        <a:t>WAA)</a:t>
                      </a:r>
                      <a:endParaRPr lang="en-US" sz="900" b="1" dirty="0" smtClean="0">
                        <a:latin typeface="Arial" pitchFamily="34" charset="0"/>
                        <a:cs typeface="Arial" pitchFamily="34" charset="0"/>
                      </a:endParaRPr>
                    </a:p>
                  </a:txBody>
                  <a:tcPr anchor="ctr"/>
                </a:tc>
                <a:tc>
                  <a:txBody>
                    <a:bodyPr/>
                    <a:lstStyle/>
                    <a:p>
                      <a:endParaRPr lang="en-US" sz="900" dirty="0">
                        <a:latin typeface="Arial" pitchFamily="34" charset="0"/>
                        <a:cs typeface="Arial" pitchFamily="34" charset="0"/>
                      </a:endParaRPr>
                    </a:p>
                  </a:txBody>
                  <a:tcPr anchor="ctr"/>
                </a:tc>
                <a:tc>
                  <a:txBody>
                    <a:bodyPr/>
                    <a:lstStyle/>
                    <a:p>
                      <a:pPr algn="ctr"/>
                      <a:endParaRPr lang="en-US" sz="900" b="1" dirty="0">
                        <a:latin typeface="Arial" pitchFamily="34" charset="0"/>
                        <a:cs typeface="Arial" pitchFamily="34" charset="0"/>
                      </a:endParaRPr>
                    </a:p>
                  </a:txBody>
                  <a:tcPr anchor="ctr"/>
                </a:tc>
              </a:tr>
              <a:tr h="237604">
                <a:tc>
                  <a:txBody>
                    <a:bodyPr/>
                    <a:lstStyle/>
                    <a:p>
                      <a:endParaRPr lang="en-US" sz="900" b="1" dirty="0">
                        <a:latin typeface="Arial" pitchFamily="34" charset="0"/>
                        <a:cs typeface="Arial" pitchFamily="34" charset="0"/>
                      </a:endParaRPr>
                    </a:p>
                  </a:txBody>
                  <a:tcPr anchor="ctr"/>
                </a:tc>
                <a:tc>
                  <a:txBody>
                    <a:bodyPr/>
                    <a:lstStyle/>
                    <a:p>
                      <a:endParaRPr lang="en-US" sz="900" dirty="0">
                        <a:latin typeface="Arial" pitchFamily="34" charset="0"/>
                        <a:cs typeface="Arial" pitchFamily="34" charset="0"/>
                      </a:endParaRPr>
                    </a:p>
                  </a:txBody>
                  <a:tcPr anchor="ctr"/>
                </a:tc>
                <a:tc>
                  <a:txBody>
                    <a:bodyPr/>
                    <a:lstStyle/>
                    <a:p>
                      <a:pPr marL="0" marR="0">
                        <a:lnSpc>
                          <a:spcPct val="115000"/>
                        </a:lnSpc>
                        <a:spcBef>
                          <a:spcPts val="0"/>
                        </a:spcBef>
                        <a:spcAft>
                          <a:spcPts val="0"/>
                        </a:spcAft>
                      </a:pPr>
                      <a:endParaRPr lang="en-US" sz="900" b="1" dirty="0">
                        <a:latin typeface="Arial" pitchFamily="34" charset="0"/>
                        <a:ea typeface="Calibri"/>
                        <a:cs typeface="Arial" pitchFamily="34" charset="0"/>
                      </a:endParaRPr>
                    </a:p>
                  </a:txBody>
                  <a:tcPr marL="68580" marR="68580" marT="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900" b="1" baseline="0" dirty="0" smtClean="0">
                        <a:latin typeface="Arial" pitchFamily="34" charset="0"/>
                        <a:cs typeface="Arial" pitchFamily="34" charset="0"/>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aseline="0" dirty="0" smtClean="0"/>
                        <a:t>Crisis Respite</a:t>
                      </a:r>
                      <a:endParaRPr lang="en-US" sz="900" b="1" baseline="0" dirty="0" smtClean="0">
                        <a:latin typeface="Arial" pitchFamily="34" charset="0"/>
                        <a:cs typeface="Arial" pitchFamily="34" charset="0"/>
                      </a:endParaRPr>
                    </a:p>
                  </a:txBody>
                  <a:tcPr anchor="ctr"/>
                </a:tc>
                <a:tc>
                  <a:txBody>
                    <a:bodyPr/>
                    <a:lstStyle/>
                    <a:p>
                      <a:endParaRPr lang="en-US" sz="900" dirty="0">
                        <a:latin typeface="Arial" pitchFamily="34" charset="0"/>
                        <a:cs typeface="Arial" pitchFamily="34" charset="0"/>
                      </a:endParaRPr>
                    </a:p>
                  </a:txBody>
                  <a:tcPr anchor="ctr"/>
                </a:tc>
                <a:tc>
                  <a:txBody>
                    <a:bodyPr/>
                    <a:lstStyle/>
                    <a:p>
                      <a:pPr algn="ctr"/>
                      <a:endParaRPr lang="en-US" sz="900" b="1" dirty="0">
                        <a:latin typeface="Arial" pitchFamily="34" charset="0"/>
                        <a:cs typeface="Arial" pitchFamily="34" charset="0"/>
                      </a:endParaRPr>
                    </a:p>
                  </a:txBody>
                  <a:tcPr anchor="ctr"/>
                </a:tc>
              </a:tr>
            </a:tbl>
          </a:graphicData>
        </a:graphic>
      </p:graphicFrame>
      <p:sp>
        <p:nvSpPr>
          <p:cNvPr id="25603" name="Slide Number Placeholder 4"/>
          <p:cNvSpPr>
            <a:spLocks noGrp="1"/>
          </p:cNvSpPr>
          <p:nvPr>
            <p:ph type="sldNum" sz="quarter" idx="12"/>
          </p:nvPr>
        </p:nvSpPr>
        <p:spPr bwMode="auto">
          <a:xfrm>
            <a:off x="7848600" y="6477000"/>
            <a:ext cx="1109663" cy="381000"/>
          </a:xfrm>
          <a:prstGeom prst="rect">
            <a:avLst/>
          </a:prstGeom>
          <a:ln>
            <a:miter lim="800000"/>
            <a:headEnd/>
            <a:tailEnd/>
          </a:ln>
        </p:spPr>
        <p:txBody>
          <a:bodyPr numCol="1" anchorCtr="0" compatLnSpc="1">
            <a:prstTxWarp prst="textNoShape">
              <a:avLst/>
            </a:prstTxWarp>
          </a:bodyPr>
          <a:lstStyle/>
          <a:p>
            <a:pPr fontAlgn="base">
              <a:spcBef>
                <a:spcPct val="0"/>
              </a:spcBef>
              <a:spcAft>
                <a:spcPct val="0"/>
              </a:spcAft>
              <a:defRPr/>
            </a:pPr>
            <a:fld id="{2E5ED783-F74C-4C7C-A2D8-BD6F112EAEA0}" type="slidenum">
              <a:rPr lang="en-US" smtClean="0"/>
              <a:pPr fontAlgn="base">
                <a:spcBef>
                  <a:spcPct val="0"/>
                </a:spcBef>
                <a:spcAft>
                  <a:spcPct val="0"/>
                </a:spcAft>
                <a:defRPr/>
              </a:pPr>
              <a:t>4</a:t>
            </a:fld>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nvPr>
        </p:nvSpPr>
        <p:spPr/>
        <p:txBody>
          <a:bodyPr/>
          <a:lstStyle/>
          <a:p>
            <a:r>
              <a:rPr lang="en-US" sz="2800" b="1" dirty="0" smtClean="0"/>
              <a:t>Transformation Is Not Easy…</a:t>
            </a:r>
            <a:endParaRPr lang="en-US" sz="2800" b="1" dirty="0"/>
          </a:p>
        </p:txBody>
      </p:sp>
      <p:pic>
        <p:nvPicPr>
          <p:cNvPr id="7" name="Content Placeholder 6" descr="9389202-earth-quake-and-world-globe.jpg"/>
          <p:cNvPicPr>
            <a:picLocks noGrp="1" noChangeAspect="1"/>
          </p:cNvPicPr>
          <p:nvPr>
            <p:ph idx="1"/>
          </p:nvPr>
        </p:nvPicPr>
        <p:blipFill>
          <a:blip r:embed="rId3" cstate="print"/>
          <a:stretch>
            <a:fillRect/>
          </a:stretch>
        </p:blipFill>
        <p:spPr>
          <a:xfrm>
            <a:off x="457199" y="1152979"/>
            <a:ext cx="3868057" cy="4820045"/>
          </a:xfrm>
          <a:effectLst>
            <a:softEdge rad="127000"/>
          </a:effectLst>
          <a:scene3d>
            <a:camera prst="perspectiveContrastingRightFacing"/>
            <a:lightRig rig="threePt" dir="t"/>
          </a:scene3d>
          <a:sp3d>
            <a:bevelT w="152400" h="50800" prst="softRound"/>
          </a:sp3d>
        </p:spPr>
      </p:pic>
      <p:sp>
        <p:nvSpPr>
          <p:cNvPr id="6" name="Slide Number Placeholder 5"/>
          <p:cNvSpPr>
            <a:spLocks noGrp="1"/>
          </p:cNvSpPr>
          <p:nvPr>
            <p:ph type="sldNum" sz="quarter" idx="12"/>
          </p:nvPr>
        </p:nvSpPr>
        <p:spPr/>
        <p:txBody>
          <a:bodyPr/>
          <a:lstStyle/>
          <a:p>
            <a:fld id="{04D154C2-1BBE-2045-97DD-1A3372B1DF9F}" type="slidenum">
              <a:rPr lang="en-US" smtClean="0"/>
              <a:pPr/>
              <a:t>5</a:t>
            </a:fld>
            <a:endParaRPr lang="en-US" dirty="0"/>
          </a:p>
        </p:txBody>
      </p:sp>
      <p:pic>
        <p:nvPicPr>
          <p:cNvPr id="9" name="Picture 3"/>
          <p:cNvPicPr>
            <a:picLocks noChangeAspect="1" noChangeArrowheads="1"/>
          </p:cNvPicPr>
          <p:nvPr/>
        </p:nvPicPr>
        <p:blipFill>
          <a:blip r:embed="rId4" cstate="print"/>
          <a:srcRect/>
          <a:stretch>
            <a:fillRect/>
          </a:stretch>
        </p:blipFill>
        <p:spPr bwMode="auto">
          <a:xfrm>
            <a:off x="893863" y="6196708"/>
            <a:ext cx="2006093" cy="591121"/>
          </a:xfrm>
          <a:prstGeom prst="rect">
            <a:avLst/>
          </a:prstGeom>
          <a:noFill/>
          <a:ln w="9525">
            <a:noFill/>
            <a:miter lim="800000"/>
            <a:headEnd/>
            <a:tailEnd/>
          </a:ln>
          <a:effectLst/>
        </p:spPr>
      </p:pic>
      <p:sp>
        <p:nvSpPr>
          <p:cNvPr id="13" name="TextBox 12"/>
          <p:cNvSpPr txBox="1"/>
          <p:nvPr/>
        </p:nvSpPr>
        <p:spPr>
          <a:xfrm>
            <a:off x="3904343" y="1335314"/>
            <a:ext cx="4876800" cy="5078313"/>
          </a:xfrm>
          <a:prstGeom prst="rect">
            <a:avLst/>
          </a:prstGeom>
          <a:noFill/>
        </p:spPr>
        <p:txBody>
          <a:bodyPr wrap="square" rtlCol="0">
            <a:spAutoFit/>
          </a:bodyPr>
          <a:lstStyle/>
          <a:p>
            <a:r>
              <a:rPr lang="en-US" sz="2400" b="1" dirty="0" smtClean="0">
                <a:solidFill>
                  <a:srgbClr val="FF9900"/>
                </a:solidFill>
              </a:rPr>
              <a:t>… But it’s the END GAME that counts</a:t>
            </a:r>
          </a:p>
          <a:p>
            <a:endParaRPr lang="en-US" b="1" dirty="0" smtClean="0">
              <a:solidFill>
                <a:srgbClr val="FF9900"/>
              </a:solidFill>
            </a:endParaRPr>
          </a:p>
          <a:p>
            <a:r>
              <a:rPr lang="en-US" sz="2200" b="1" dirty="0" smtClean="0">
                <a:solidFill>
                  <a:srgbClr val="FF9900"/>
                </a:solidFill>
              </a:rPr>
              <a:t>Mission:  </a:t>
            </a:r>
            <a:r>
              <a:rPr lang="en-US" sz="2200" dirty="0" smtClean="0">
                <a:solidFill>
                  <a:schemeClr val="tx1">
                    <a:lumMod val="65000"/>
                    <a:lumOff val="35000"/>
                  </a:schemeClr>
                </a:solidFill>
              </a:rPr>
              <a:t>Magellan will provide a platform to achieve the goals of the Louisiana Behavioral Health Partnership by improving the behavioral health care of children, adults, and families of Louisiana so that they may live long happy lives in their communities.  Magellan will partner with our diverse stakeholders to create an innovative landscape so that resilient Louisianans may truly take control of their lives and achieve personal Recovery.</a:t>
            </a:r>
          </a:p>
          <a:p>
            <a:endParaRPr lang="en-US" dirty="0"/>
          </a:p>
        </p:txBody>
      </p:sp>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p:cNvSpPr>
            <a:spLocks noGrp="1"/>
          </p:cNvSpPr>
          <p:nvPr>
            <p:ph idx="1"/>
          </p:nvPr>
        </p:nvSpPr>
        <p:spPr>
          <a:xfrm>
            <a:off x="4064000" y="1188720"/>
            <a:ext cx="3962400" cy="3703638"/>
          </a:xfrm>
        </p:spPr>
        <p:txBody>
          <a:bodyPr/>
          <a:lstStyle/>
          <a:p>
            <a:pPr>
              <a:buNone/>
            </a:pPr>
            <a:r>
              <a:rPr lang="en-US" sz="2200" b="1" dirty="0" smtClean="0">
                <a:solidFill>
                  <a:srgbClr val="FF9900"/>
                </a:solidFill>
              </a:rPr>
              <a:t>Vision:  </a:t>
            </a:r>
            <a:r>
              <a:rPr lang="en-US" sz="2200" dirty="0" smtClean="0">
                <a:solidFill>
                  <a:schemeClr val="tx1">
                    <a:lumMod val="65000"/>
                    <a:lumOff val="35000"/>
                  </a:schemeClr>
                </a:solidFill>
              </a:rPr>
              <a:t>Magellan will transform the landscape of behavioral health care delivery in Louisiana by providing an infrastructure that paves the road to Recovery, Resiliency, good health and happiness.  Louisiana’s behavioral health system will be first in its class.</a:t>
            </a:r>
            <a:endParaRPr lang="en-US" sz="2200" b="1" dirty="0" smtClean="0">
              <a:solidFill>
                <a:schemeClr val="tx1">
                  <a:lumMod val="65000"/>
                  <a:lumOff val="35000"/>
                </a:schemeClr>
              </a:solidFill>
            </a:endParaRPr>
          </a:p>
          <a:p>
            <a:pPr>
              <a:buNone/>
            </a:pPr>
            <a:endParaRPr lang="en-US" sz="2200" b="1" dirty="0"/>
          </a:p>
        </p:txBody>
      </p:sp>
      <p:sp>
        <p:nvSpPr>
          <p:cNvPr id="10" name="Title 3"/>
          <p:cNvSpPr>
            <a:spLocks noGrp="1"/>
          </p:cNvSpPr>
          <p:nvPr>
            <p:ph type="title"/>
          </p:nvPr>
        </p:nvSpPr>
        <p:spPr/>
        <p:txBody>
          <a:bodyPr/>
          <a:lstStyle/>
          <a:p>
            <a:r>
              <a:rPr lang="en-US" sz="2800" b="1" dirty="0" smtClean="0"/>
              <a:t>Reshaping lives for generations</a:t>
            </a:r>
            <a:endParaRPr lang="en-US" sz="2800" b="1"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6</a:t>
            </a:fld>
            <a:endParaRPr lang="en-US" dirty="0"/>
          </a:p>
        </p:txBody>
      </p:sp>
      <p:pic>
        <p:nvPicPr>
          <p:cNvPr id="9"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464490"/>
            <a:ext cx="4147633" cy="3427868"/>
          </a:xfrm>
          <a:prstGeom prst="rect">
            <a:avLst/>
          </a:prstGeom>
          <a:ln w="88900" cap="sq">
            <a:solidFill>
              <a:srgbClr val="FF9900"/>
            </a:solidFill>
            <a:miter lim="800000"/>
          </a:ln>
          <a:effectLst>
            <a:outerShdw blurRad="254000" algn="tl" rotWithShape="0">
              <a:srgbClr val="000000">
                <a:alpha val="43000"/>
              </a:srgbClr>
            </a:outerShdw>
            <a:softEdge rad="317500"/>
          </a:effectLst>
        </p:spPr>
      </p:pic>
      <p:cxnSp>
        <p:nvCxnSpPr>
          <p:cNvPr id="12" name="Elbow Connector 11"/>
          <p:cNvCxnSpPr/>
          <p:nvPr/>
        </p:nvCxnSpPr>
        <p:spPr>
          <a:xfrm>
            <a:off x="4147633" y="4571999"/>
            <a:ext cx="2286000" cy="914400"/>
          </a:xfrm>
          <a:prstGeom prst="bentConnector3">
            <a:avLst>
              <a:gd name="adj1" fmla="val 50000"/>
            </a:avLst>
          </a:prstGeom>
          <a:ln w="101600">
            <a:solidFill>
              <a:srgbClr val="FF6600"/>
            </a:solidFill>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nvPr>
        </p:nvSpPr>
        <p:spPr/>
        <p:txBody>
          <a:bodyPr/>
          <a:lstStyle/>
          <a:p>
            <a:r>
              <a:rPr lang="en-US" sz="2800" b="1" dirty="0" smtClean="0"/>
              <a:t>Meeting challenges head on</a:t>
            </a:r>
            <a:endParaRPr lang="en-US" sz="2800" b="1"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7</a:t>
            </a:fld>
            <a:endParaRPr lang="en-US" dirty="0"/>
          </a:p>
        </p:txBody>
      </p:sp>
      <p:pic>
        <p:nvPicPr>
          <p:cNvPr id="11" name="Picture 10" descr="map-of-louisiana-cities.gif"/>
          <p:cNvPicPr>
            <a:picLocks noChangeAspect="1"/>
          </p:cNvPicPr>
          <p:nvPr/>
        </p:nvPicPr>
        <p:blipFill>
          <a:blip r:embed="rId3" cstate="print"/>
          <a:srcRect/>
          <a:stretch>
            <a:fillRect/>
          </a:stretch>
        </p:blipFill>
        <p:spPr>
          <a:xfrm>
            <a:off x="228107" y="1173632"/>
            <a:ext cx="4618935" cy="4341798"/>
          </a:xfrm>
          <a:prstGeom prst="rect">
            <a:avLst/>
          </a:prstGeom>
        </p:spPr>
      </p:pic>
      <p:pic>
        <p:nvPicPr>
          <p:cNvPr id="9" name="Picture 3"/>
          <p:cNvPicPr>
            <a:picLocks noChangeAspect="1" noChangeArrowheads="1"/>
          </p:cNvPicPr>
          <p:nvPr/>
        </p:nvPicPr>
        <p:blipFill>
          <a:blip r:embed="rId4" cstate="print"/>
          <a:srcRect/>
          <a:stretch>
            <a:fillRect/>
          </a:stretch>
        </p:blipFill>
        <p:spPr bwMode="auto">
          <a:xfrm>
            <a:off x="893863" y="6196708"/>
            <a:ext cx="2006093" cy="591121"/>
          </a:xfrm>
          <a:prstGeom prst="rect">
            <a:avLst/>
          </a:prstGeom>
          <a:noFill/>
          <a:ln w="9525">
            <a:noFill/>
            <a:miter lim="800000"/>
            <a:headEnd/>
            <a:tailEnd/>
          </a:ln>
          <a:effectLst/>
        </p:spPr>
      </p:pic>
      <p:sp>
        <p:nvSpPr>
          <p:cNvPr id="13" name="Content Placeholder 12"/>
          <p:cNvSpPr>
            <a:spLocks noGrp="1"/>
          </p:cNvSpPr>
          <p:nvPr>
            <p:ph idx="1"/>
          </p:nvPr>
        </p:nvSpPr>
        <p:spPr>
          <a:xfrm>
            <a:off x="4180114" y="1219200"/>
            <a:ext cx="4571999" cy="2271485"/>
          </a:xfrm>
        </p:spPr>
        <p:txBody>
          <a:bodyPr/>
          <a:lstStyle/>
          <a:p>
            <a:pPr>
              <a:buClr>
                <a:srgbClr val="FF6600"/>
              </a:buClr>
              <a:buFont typeface="Wingdings" pitchFamily="2" charset="2"/>
              <a:buChar char="Ø"/>
            </a:pPr>
            <a:r>
              <a:rPr lang="en-US" dirty="0" smtClean="0">
                <a:solidFill>
                  <a:schemeClr val="tx1">
                    <a:lumMod val="65000"/>
                    <a:lumOff val="35000"/>
                  </a:schemeClr>
                </a:solidFill>
              </a:rPr>
              <a:t>Meet people where they are: About 100,000 miles travelled across Louisiana</a:t>
            </a:r>
          </a:p>
          <a:p>
            <a:pPr>
              <a:buClr>
                <a:srgbClr val="FF6600"/>
              </a:buClr>
              <a:buFont typeface="Wingdings" pitchFamily="2" charset="2"/>
              <a:buChar char="Ø"/>
            </a:pPr>
            <a:r>
              <a:rPr lang="en-US" dirty="0" smtClean="0">
                <a:solidFill>
                  <a:schemeClr val="tx1">
                    <a:lumMod val="65000"/>
                    <a:lumOff val="35000"/>
                  </a:schemeClr>
                </a:solidFill>
              </a:rPr>
              <a:t>Ensure Continuity of Care: Priority No. 1</a:t>
            </a:r>
          </a:p>
          <a:p>
            <a:pPr>
              <a:buClr>
                <a:srgbClr val="FF6600"/>
              </a:buClr>
              <a:buFont typeface="Wingdings" pitchFamily="2" charset="2"/>
              <a:buChar char="Ø"/>
            </a:pPr>
            <a:r>
              <a:rPr lang="en-US" dirty="0" smtClean="0">
                <a:solidFill>
                  <a:schemeClr val="tx1">
                    <a:lumMod val="65000"/>
                    <a:lumOff val="35000"/>
                  </a:schemeClr>
                </a:solidFill>
              </a:rPr>
              <a:t>Address provider concerns</a:t>
            </a:r>
          </a:p>
          <a:p>
            <a:pPr lvl="1">
              <a:buClr>
                <a:srgbClr val="FF6600"/>
              </a:buClr>
              <a:buFont typeface="Arial" pitchFamily="34" charset="0"/>
              <a:buChar char="•"/>
            </a:pPr>
            <a:r>
              <a:rPr lang="en-US" dirty="0" smtClean="0">
                <a:solidFill>
                  <a:schemeClr val="tx1">
                    <a:lumMod val="65000"/>
                    <a:lumOff val="35000"/>
                  </a:schemeClr>
                </a:solidFill>
              </a:rPr>
              <a:t>Adjusted Care Management  program to reduce wait times</a:t>
            </a:r>
          </a:p>
          <a:p>
            <a:pPr lvl="1">
              <a:buClr>
                <a:srgbClr val="FF6600"/>
              </a:buClr>
              <a:buFont typeface="Arial" pitchFamily="34" charset="0"/>
              <a:buChar char="•"/>
            </a:pPr>
            <a:r>
              <a:rPr lang="en-US" dirty="0" smtClean="0">
                <a:solidFill>
                  <a:schemeClr val="tx1">
                    <a:lumMod val="65000"/>
                    <a:lumOff val="35000"/>
                  </a:schemeClr>
                </a:solidFill>
              </a:rPr>
              <a:t>Train staff constantly on nuances of program</a:t>
            </a:r>
          </a:p>
          <a:p>
            <a:pPr lvl="1">
              <a:buClr>
                <a:srgbClr val="FF6600"/>
              </a:buClr>
              <a:buFont typeface="Arial" pitchFamily="34" charset="0"/>
              <a:buChar char="•"/>
            </a:pPr>
            <a:r>
              <a:rPr lang="en-US" dirty="0" smtClean="0">
                <a:solidFill>
                  <a:schemeClr val="tx1">
                    <a:lumMod val="65000"/>
                    <a:lumOff val="35000"/>
                  </a:schemeClr>
                </a:solidFill>
              </a:rPr>
              <a:t>Focus on eligibility</a:t>
            </a:r>
          </a:p>
          <a:p>
            <a:pPr lvl="1">
              <a:buClr>
                <a:srgbClr val="FF6600"/>
              </a:buClr>
              <a:buFont typeface="Arial" pitchFamily="34" charset="0"/>
              <a:buChar char="•"/>
            </a:pPr>
            <a:r>
              <a:rPr lang="en-US" dirty="0" smtClean="0">
                <a:solidFill>
                  <a:schemeClr val="tx1">
                    <a:lumMod val="65000"/>
                    <a:lumOff val="35000"/>
                  </a:schemeClr>
                </a:solidFill>
              </a:rPr>
              <a:t>More than 300 fixes or enhancement to Clinical Advisor</a:t>
            </a:r>
            <a:endParaRPr lang="en-US" dirty="0">
              <a:solidFill>
                <a:schemeClr val="tx1">
                  <a:lumMod val="65000"/>
                  <a:lumOff val="35000"/>
                </a:schemeClr>
              </a:solidFill>
            </a:endParaRPr>
          </a:p>
        </p:txBody>
      </p:sp>
      <p:cxnSp>
        <p:nvCxnSpPr>
          <p:cNvPr id="15" name="Curved Connector 14"/>
          <p:cNvCxnSpPr/>
          <p:nvPr/>
        </p:nvCxnSpPr>
        <p:spPr>
          <a:xfrm rot="16200000" flipH="1">
            <a:off x="357779" y="1666963"/>
            <a:ext cx="2837543" cy="2246814"/>
          </a:xfrm>
          <a:prstGeom prst="curvedConnector3">
            <a:avLst>
              <a:gd name="adj1" fmla="val 75576"/>
            </a:avLst>
          </a:prstGeom>
          <a:ln>
            <a:solidFill>
              <a:srgbClr val="FF9900"/>
            </a:solidFill>
          </a:ln>
        </p:spPr>
        <p:style>
          <a:lnRef idx="2">
            <a:schemeClr val="accent1"/>
          </a:lnRef>
          <a:fillRef idx="0">
            <a:schemeClr val="accent1"/>
          </a:fillRef>
          <a:effectRef idx="1">
            <a:schemeClr val="accent1"/>
          </a:effectRef>
          <a:fontRef idx="minor">
            <a:schemeClr val="tx1"/>
          </a:fontRef>
        </p:style>
      </p:cxnSp>
      <p:sp>
        <p:nvSpPr>
          <p:cNvPr id="21" name="Freeform 20"/>
          <p:cNvSpPr/>
          <p:nvPr/>
        </p:nvSpPr>
        <p:spPr>
          <a:xfrm>
            <a:off x="464457" y="1219200"/>
            <a:ext cx="3715657" cy="3700048"/>
          </a:xfrm>
          <a:custGeom>
            <a:avLst/>
            <a:gdLst>
              <a:gd name="connsiteX0" fmla="*/ 2423886 w 3715657"/>
              <a:gd name="connsiteY0" fmla="*/ 2902857 h 3700048"/>
              <a:gd name="connsiteX1" fmla="*/ 2481943 w 3715657"/>
              <a:gd name="connsiteY1" fmla="*/ 2917371 h 3700048"/>
              <a:gd name="connsiteX2" fmla="*/ 2569029 w 3715657"/>
              <a:gd name="connsiteY2" fmla="*/ 3004457 h 3700048"/>
              <a:gd name="connsiteX3" fmla="*/ 2627086 w 3715657"/>
              <a:gd name="connsiteY3" fmla="*/ 3091543 h 3700048"/>
              <a:gd name="connsiteX4" fmla="*/ 2670629 w 3715657"/>
              <a:gd name="connsiteY4" fmla="*/ 3294743 h 3700048"/>
              <a:gd name="connsiteX5" fmla="*/ 2714172 w 3715657"/>
              <a:gd name="connsiteY5" fmla="*/ 3381829 h 3700048"/>
              <a:gd name="connsiteX6" fmla="*/ 2815772 w 3715657"/>
              <a:gd name="connsiteY6" fmla="*/ 3396343 h 3700048"/>
              <a:gd name="connsiteX7" fmla="*/ 3222172 w 3715657"/>
              <a:gd name="connsiteY7" fmla="*/ 3381829 h 3700048"/>
              <a:gd name="connsiteX8" fmla="*/ 3323772 w 3715657"/>
              <a:gd name="connsiteY8" fmla="*/ 3352800 h 3700048"/>
              <a:gd name="connsiteX9" fmla="*/ 3425372 w 3715657"/>
              <a:gd name="connsiteY9" fmla="*/ 3309257 h 3700048"/>
              <a:gd name="connsiteX10" fmla="*/ 3468914 w 3715657"/>
              <a:gd name="connsiteY10" fmla="*/ 3280229 h 3700048"/>
              <a:gd name="connsiteX11" fmla="*/ 3628572 w 3715657"/>
              <a:gd name="connsiteY11" fmla="*/ 3294743 h 3700048"/>
              <a:gd name="connsiteX12" fmla="*/ 3715657 w 3715657"/>
              <a:gd name="connsiteY12" fmla="*/ 3352800 h 3700048"/>
              <a:gd name="connsiteX13" fmla="*/ 3628572 w 3715657"/>
              <a:gd name="connsiteY13" fmla="*/ 3381829 h 3700048"/>
              <a:gd name="connsiteX14" fmla="*/ 2569029 w 3715657"/>
              <a:gd name="connsiteY14" fmla="*/ 3367314 h 3700048"/>
              <a:gd name="connsiteX15" fmla="*/ 2496457 w 3715657"/>
              <a:gd name="connsiteY15" fmla="*/ 3352800 h 3700048"/>
              <a:gd name="connsiteX16" fmla="*/ 2394857 w 3715657"/>
              <a:gd name="connsiteY16" fmla="*/ 3338286 h 3700048"/>
              <a:gd name="connsiteX17" fmla="*/ 2307772 w 3715657"/>
              <a:gd name="connsiteY17" fmla="*/ 3280229 h 3700048"/>
              <a:gd name="connsiteX18" fmla="*/ 2133600 w 3715657"/>
              <a:gd name="connsiteY18" fmla="*/ 3236686 h 3700048"/>
              <a:gd name="connsiteX19" fmla="*/ 1683657 w 3715657"/>
              <a:gd name="connsiteY19" fmla="*/ 3222171 h 3700048"/>
              <a:gd name="connsiteX20" fmla="*/ 1611086 w 3715657"/>
              <a:gd name="connsiteY20" fmla="*/ 3207657 h 3700048"/>
              <a:gd name="connsiteX21" fmla="*/ 1669143 w 3715657"/>
              <a:gd name="connsiteY21" fmla="*/ 2714171 h 3700048"/>
              <a:gd name="connsiteX22" fmla="*/ 1640114 w 3715657"/>
              <a:gd name="connsiteY22" fmla="*/ 2554514 h 3700048"/>
              <a:gd name="connsiteX23" fmla="*/ 1582057 w 3715657"/>
              <a:gd name="connsiteY23" fmla="*/ 2510971 h 3700048"/>
              <a:gd name="connsiteX24" fmla="*/ 1494972 w 3715657"/>
              <a:gd name="connsiteY24" fmla="*/ 2481943 h 3700048"/>
              <a:gd name="connsiteX25" fmla="*/ 1451429 w 3715657"/>
              <a:gd name="connsiteY25" fmla="*/ 2452914 h 3700048"/>
              <a:gd name="connsiteX26" fmla="*/ 1596572 w 3715657"/>
              <a:gd name="connsiteY26" fmla="*/ 2409371 h 3700048"/>
              <a:gd name="connsiteX27" fmla="*/ 1872343 w 3715657"/>
              <a:gd name="connsiteY27" fmla="*/ 2423886 h 3700048"/>
              <a:gd name="connsiteX28" fmla="*/ 1915886 w 3715657"/>
              <a:gd name="connsiteY28" fmla="*/ 2438400 h 3700048"/>
              <a:gd name="connsiteX29" fmla="*/ 1973943 w 3715657"/>
              <a:gd name="connsiteY29" fmla="*/ 2525486 h 3700048"/>
              <a:gd name="connsiteX30" fmla="*/ 2002972 w 3715657"/>
              <a:gd name="connsiteY30" fmla="*/ 2569029 h 3700048"/>
              <a:gd name="connsiteX31" fmla="*/ 2133600 w 3715657"/>
              <a:gd name="connsiteY31" fmla="*/ 2641600 h 3700048"/>
              <a:gd name="connsiteX32" fmla="*/ 2177143 w 3715657"/>
              <a:gd name="connsiteY32" fmla="*/ 2656114 h 3700048"/>
              <a:gd name="connsiteX33" fmla="*/ 2322286 w 3715657"/>
              <a:gd name="connsiteY33" fmla="*/ 2670629 h 3700048"/>
              <a:gd name="connsiteX34" fmla="*/ 2409372 w 3715657"/>
              <a:gd name="connsiteY34" fmla="*/ 2699657 h 3700048"/>
              <a:gd name="connsiteX35" fmla="*/ 2598057 w 3715657"/>
              <a:gd name="connsiteY35" fmla="*/ 2728686 h 3700048"/>
              <a:gd name="connsiteX36" fmla="*/ 2728686 w 3715657"/>
              <a:gd name="connsiteY36" fmla="*/ 2757714 h 3700048"/>
              <a:gd name="connsiteX37" fmla="*/ 2772229 w 3715657"/>
              <a:gd name="connsiteY37" fmla="*/ 2772229 h 3700048"/>
              <a:gd name="connsiteX38" fmla="*/ 2859314 w 3715657"/>
              <a:gd name="connsiteY38" fmla="*/ 2685143 h 3700048"/>
              <a:gd name="connsiteX39" fmla="*/ 2917372 w 3715657"/>
              <a:gd name="connsiteY39" fmla="*/ 2656114 h 3700048"/>
              <a:gd name="connsiteX40" fmla="*/ 2960914 w 3715657"/>
              <a:gd name="connsiteY40" fmla="*/ 2641600 h 3700048"/>
              <a:gd name="connsiteX41" fmla="*/ 3077029 w 3715657"/>
              <a:gd name="connsiteY41" fmla="*/ 2583543 h 3700048"/>
              <a:gd name="connsiteX42" fmla="*/ 3164114 w 3715657"/>
              <a:gd name="connsiteY42" fmla="*/ 2510971 h 3700048"/>
              <a:gd name="connsiteX43" fmla="*/ 3207657 w 3715657"/>
              <a:gd name="connsiteY43" fmla="*/ 2481943 h 3700048"/>
              <a:gd name="connsiteX44" fmla="*/ 3207657 w 3715657"/>
              <a:gd name="connsiteY44" fmla="*/ 2394857 h 3700048"/>
              <a:gd name="connsiteX45" fmla="*/ 1785257 w 3715657"/>
              <a:gd name="connsiteY45" fmla="*/ 2409371 h 3700048"/>
              <a:gd name="connsiteX46" fmla="*/ 1683657 w 3715657"/>
              <a:gd name="connsiteY46" fmla="*/ 2438400 h 3700048"/>
              <a:gd name="connsiteX47" fmla="*/ 1596572 w 3715657"/>
              <a:gd name="connsiteY47" fmla="*/ 2496457 h 3700048"/>
              <a:gd name="connsiteX48" fmla="*/ 1538514 w 3715657"/>
              <a:gd name="connsiteY48" fmla="*/ 2540000 h 3700048"/>
              <a:gd name="connsiteX49" fmla="*/ 1494972 w 3715657"/>
              <a:gd name="connsiteY49" fmla="*/ 2554514 h 3700048"/>
              <a:gd name="connsiteX50" fmla="*/ 1219200 w 3715657"/>
              <a:gd name="connsiteY50" fmla="*/ 2714171 h 3700048"/>
              <a:gd name="connsiteX51" fmla="*/ 1103086 w 3715657"/>
              <a:gd name="connsiteY51" fmla="*/ 2801257 h 3700048"/>
              <a:gd name="connsiteX52" fmla="*/ 986972 w 3715657"/>
              <a:gd name="connsiteY52" fmla="*/ 2873829 h 3700048"/>
              <a:gd name="connsiteX53" fmla="*/ 914400 w 3715657"/>
              <a:gd name="connsiteY53" fmla="*/ 2902857 h 3700048"/>
              <a:gd name="connsiteX54" fmla="*/ 856343 w 3715657"/>
              <a:gd name="connsiteY54" fmla="*/ 2931886 h 3700048"/>
              <a:gd name="connsiteX55" fmla="*/ 624114 w 3715657"/>
              <a:gd name="connsiteY55" fmla="*/ 2960914 h 3700048"/>
              <a:gd name="connsiteX56" fmla="*/ 595086 w 3715657"/>
              <a:gd name="connsiteY56" fmla="*/ 3004457 h 3700048"/>
              <a:gd name="connsiteX57" fmla="*/ 478972 w 3715657"/>
              <a:gd name="connsiteY57" fmla="*/ 3091543 h 3700048"/>
              <a:gd name="connsiteX58" fmla="*/ 362857 w 3715657"/>
              <a:gd name="connsiteY58" fmla="*/ 3149600 h 3700048"/>
              <a:gd name="connsiteX59" fmla="*/ 319314 w 3715657"/>
              <a:gd name="connsiteY59" fmla="*/ 3178629 h 3700048"/>
              <a:gd name="connsiteX60" fmla="*/ 304800 w 3715657"/>
              <a:gd name="connsiteY60" fmla="*/ 3135086 h 3700048"/>
              <a:gd name="connsiteX61" fmla="*/ 319314 w 3715657"/>
              <a:gd name="connsiteY61" fmla="*/ 2989943 h 3700048"/>
              <a:gd name="connsiteX62" fmla="*/ 348343 w 3715657"/>
              <a:gd name="connsiteY62" fmla="*/ 2946400 h 3700048"/>
              <a:gd name="connsiteX63" fmla="*/ 391886 w 3715657"/>
              <a:gd name="connsiteY63" fmla="*/ 2888343 h 3700048"/>
              <a:gd name="connsiteX64" fmla="*/ 406400 w 3715657"/>
              <a:gd name="connsiteY64" fmla="*/ 2844800 h 3700048"/>
              <a:gd name="connsiteX65" fmla="*/ 420914 w 3715657"/>
              <a:gd name="connsiteY65" fmla="*/ 2786743 h 3700048"/>
              <a:gd name="connsiteX66" fmla="*/ 449943 w 3715657"/>
              <a:gd name="connsiteY66" fmla="*/ 2728686 h 3700048"/>
              <a:gd name="connsiteX67" fmla="*/ 464457 w 3715657"/>
              <a:gd name="connsiteY67" fmla="*/ 2656114 h 3700048"/>
              <a:gd name="connsiteX68" fmla="*/ 478972 w 3715657"/>
              <a:gd name="connsiteY68" fmla="*/ 2612571 h 3700048"/>
              <a:gd name="connsiteX69" fmla="*/ 493486 w 3715657"/>
              <a:gd name="connsiteY69" fmla="*/ 2467429 h 3700048"/>
              <a:gd name="connsiteX70" fmla="*/ 522514 w 3715657"/>
              <a:gd name="connsiteY70" fmla="*/ 2394857 h 3700048"/>
              <a:gd name="connsiteX71" fmla="*/ 580572 w 3715657"/>
              <a:gd name="connsiteY71" fmla="*/ 2264229 h 3700048"/>
              <a:gd name="connsiteX72" fmla="*/ 638629 w 3715657"/>
              <a:gd name="connsiteY72" fmla="*/ 2119086 h 3700048"/>
              <a:gd name="connsiteX73" fmla="*/ 885372 w 3715657"/>
              <a:gd name="connsiteY73" fmla="*/ 1799771 h 3700048"/>
              <a:gd name="connsiteX74" fmla="*/ 943429 w 3715657"/>
              <a:gd name="connsiteY74" fmla="*/ 1727200 h 3700048"/>
              <a:gd name="connsiteX75" fmla="*/ 986972 w 3715657"/>
              <a:gd name="connsiteY75" fmla="*/ 1669143 h 3700048"/>
              <a:gd name="connsiteX76" fmla="*/ 1030514 w 3715657"/>
              <a:gd name="connsiteY76" fmla="*/ 1654629 h 3700048"/>
              <a:gd name="connsiteX77" fmla="*/ 1088572 w 3715657"/>
              <a:gd name="connsiteY77" fmla="*/ 1625600 h 3700048"/>
              <a:gd name="connsiteX78" fmla="*/ 1161143 w 3715657"/>
              <a:gd name="connsiteY78" fmla="*/ 1611086 h 3700048"/>
              <a:gd name="connsiteX79" fmla="*/ 1262743 w 3715657"/>
              <a:gd name="connsiteY79" fmla="*/ 1611086 h 3700048"/>
              <a:gd name="connsiteX80" fmla="*/ 1161143 w 3715657"/>
              <a:gd name="connsiteY80" fmla="*/ 2467429 h 3700048"/>
              <a:gd name="connsiteX81" fmla="*/ 1059543 w 3715657"/>
              <a:gd name="connsiteY81" fmla="*/ 2438400 h 3700048"/>
              <a:gd name="connsiteX82" fmla="*/ 972457 w 3715657"/>
              <a:gd name="connsiteY82" fmla="*/ 2336800 h 3700048"/>
              <a:gd name="connsiteX83" fmla="*/ 870857 w 3715657"/>
              <a:gd name="connsiteY83" fmla="*/ 2206171 h 3700048"/>
              <a:gd name="connsiteX84" fmla="*/ 798286 w 3715657"/>
              <a:gd name="connsiteY84" fmla="*/ 1973943 h 3700048"/>
              <a:gd name="connsiteX85" fmla="*/ 711200 w 3715657"/>
              <a:gd name="connsiteY85" fmla="*/ 1799771 h 3700048"/>
              <a:gd name="connsiteX86" fmla="*/ 682172 w 3715657"/>
              <a:gd name="connsiteY86" fmla="*/ 1741714 h 3700048"/>
              <a:gd name="connsiteX87" fmla="*/ 624114 w 3715657"/>
              <a:gd name="connsiteY87" fmla="*/ 1669143 h 3700048"/>
              <a:gd name="connsiteX88" fmla="*/ 566057 w 3715657"/>
              <a:gd name="connsiteY88" fmla="*/ 1509486 h 3700048"/>
              <a:gd name="connsiteX89" fmla="*/ 522514 w 3715657"/>
              <a:gd name="connsiteY89" fmla="*/ 1349829 h 3700048"/>
              <a:gd name="connsiteX90" fmla="*/ 508000 w 3715657"/>
              <a:gd name="connsiteY90" fmla="*/ 1219200 h 3700048"/>
              <a:gd name="connsiteX91" fmla="*/ 464457 w 3715657"/>
              <a:gd name="connsiteY91" fmla="*/ 1001486 h 3700048"/>
              <a:gd name="connsiteX92" fmla="*/ 420914 w 3715657"/>
              <a:gd name="connsiteY92" fmla="*/ 986971 h 3700048"/>
              <a:gd name="connsiteX93" fmla="*/ 348343 w 3715657"/>
              <a:gd name="connsiteY93" fmla="*/ 914400 h 3700048"/>
              <a:gd name="connsiteX94" fmla="*/ 319314 w 3715657"/>
              <a:gd name="connsiteY94" fmla="*/ 812800 h 3700048"/>
              <a:gd name="connsiteX95" fmla="*/ 290286 w 3715657"/>
              <a:gd name="connsiteY95" fmla="*/ 711200 h 3700048"/>
              <a:gd name="connsiteX96" fmla="*/ 261257 w 3715657"/>
              <a:gd name="connsiteY96" fmla="*/ 551543 h 3700048"/>
              <a:gd name="connsiteX97" fmla="*/ 246743 w 3715657"/>
              <a:gd name="connsiteY97" fmla="*/ 508000 h 3700048"/>
              <a:gd name="connsiteX98" fmla="*/ 188686 w 3715657"/>
              <a:gd name="connsiteY98" fmla="*/ 420914 h 3700048"/>
              <a:gd name="connsiteX99" fmla="*/ 87086 w 3715657"/>
              <a:gd name="connsiteY99" fmla="*/ 348343 h 3700048"/>
              <a:gd name="connsiteX100" fmla="*/ 0 w 3715657"/>
              <a:gd name="connsiteY100" fmla="*/ 290286 h 3700048"/>
              <a:gd name="connsiteX101" fmla="*/ 29029 w 3715657"/>
              <a:gd name="connsiteY101" fmla="*/ 217714 h 3700048"/>
              <a:gd name="connsiteX102" fmla="*/ 116114 w 3715657"/>
              <a:gd name="connsiteY102" fmla="*/ 159657 h 3700048"/>
              <a:gd name="connsiteX103" fmla="*/ 304800 w 3715657"/>
              <a:gd name="connsiteY103" fmla="*/ 0 h 3700048"/>
              <a:gd name="connsiteX104" fmla="*/ 551543 w 3715657"/>
              <a:gd name="connsiteY104" fmla="*/ 29029 h 3700048"/>
              <a:gd name="connsiteX105" fmla="*/ 609600 w 3715657"/>
              <a:gd name="connsiteY105" fmla="*/ 58057 h 3700048"/>
              <a:gd name="connsiteX106" fmla="*/ 682172 w 3715657"/>
              <a:gd name="connsiteY106" fmla="*/ 87086 h 3700048"/>
              <a:gd name="connsiteX107" fmla="*/ 740229 w 3715657"/>
              <a:gd name="connsiteY107" fmla="*/ 116114 h 3700048"/>
              <a:gd name="connsiteX108" fmla="*/ 798286 w 3715657"/>
              <a:gd name="connsiteY108" fmla="*/ 130629 h 3700048"/>
              <a:gd name="connsiteX109" fmla="*/ 856343 w 3715657"/>
              <a:gd name="connsiteY109" fmla="*/ 174171 h 3700048"/>
              <a:gd name="connsiteX110" fmla="*/ 957943 w 3715657"/>
              <a:gd name="connsiteY110" fmla="*/ 261257 h 3700048"/>
              <a:gd name="connsiteX111" fmla="*/ 1016000 w 3715657"/>
              <a:gd name="connsiteY111" fmla="*/ 275771 h 3700048"/>
              <a:gd name="connsiteX112" fmla="*/ 1088572 w 3715657"/>
              <a:gd name="connsiteY112" fmla="*/ 304800 h 3700048"/>
              <a:gd name="connsiteX113" fmla="*/ 1320800 w 3715657"/>
              <a:gd name="connsiteY113" fmla="*/ 333829 h 3700048"/>
              <a:gd name="connsiteX114" fmla="*/ 1364343 w 3715657"/>
              <a:gd name="connsiteY114" fmla="*/ 348343 h 3700048"/>
              <a:gd name="connsiteX115" fmla="*/ 1436914 w 3715657"/>
              <a:gd name="connsiteY115" fmla="*/ 362857 h 3700048"/>
              <a:gd name="connsiteX116" fmla="*/ 1480457 w 3715657"/>
              <a:gd name="connsiteY116" fmla="*/ 406400 h 3700048"/>
              <a:gd name="connsiteX117" fmla="*/ 1596572 w 3715657"/>
              <a:gd name="connsiteY117" fmla="*/ 537029 h 3700048"/>
              <a:gd name="connsiteX118" fmla="*/ 1712686 w 3715657"/>
              <a:gd name="connsiteY118" fmla="*/ 566057 h 3700048"/>
              <a:gd name="connsiteX119" fmla="*/ 1857829 w 3715657"/>
              <a:gd name="connsiteY119" fmla="*/ 609600 h 3700048"/>
              <a:gd name="connsiteX120" fmla="*/ 1930400 w 3715657"/>
              <a:gd name="connsiteY120" fmla="*/ 624114 h 3700048"/>
              <a:gd name="connsiteX121" fmla="*/ 2148114 w 3715657"/>
              <a:gd name="connsiteY121" fmla="*/ 609600 h 3700048"/>
              <a:gd name="connsiteX122" fmla="*/ 2133600 w 3715657"/>
              <a:gd name="connsiteY122" fmla="*/ 464457 h 3700048"/>
              <a:gd name="connsiteX123" fmla="*/ 2119086 w 3715657"/>
              <a:gd name="connsiteY123" fmla="*/ 406400 h 3700048"/>
              <a:gd name="connsiteX124" fmla="*/ 2017486 w 3715657"/>
              <a:gd name="connsiteY124" fmla="*/ 362857 h 3700048"/>
              <a:gd name="connsiteX125" fmla="*/ 1712686 w 3715657"/>
              <a:gd name="connsiteY125" fmla="*/ 377371 h 3700048"/>
              <a:gd name="connsiteX126" fmla="*/ 1669143 w 3715657"/>
              <a:gd name="connsiteY126" fmla="*/ 391886 h 3700048"/>
              <a:gd name="connsiteX127" fmla="*/ 1640114 w 3715657"/>
              <a:gd name="connsiteY127" fmla="*/ 435429 h 3700048"/>
              <a:gd name="connsiteX128" fmla="*/ 1611086 w 3715657"/>
              <a:gd name="connsiteY128" fmla="*/ 899886 h 3700048"/>
              <a:gd name="connsiteX129" fmla="*/ 1567543 w 3715657"/>
              <a:gd name="connsiteY129" fmla="*/ 1088571 h 3700048"/>
              <a:gd name="connsiteX130" fmla="*/ 1553029 w 3715657"/>
              <a:gd name="connsiteY130" fmla="*/ 1132114 h 3700048"/>
              <a:gd name="connsiteX131" fmla="*/ 1567543 w 3715657"/>
              <a:gd name="connsiteY131" fmla="*/ 1349829 h 3700048"/>
              <a:gd name="connsiteX132" fmla="*/ 1640114 w 3715657"/>
              <a:gd name="connsiteY132" fmla="*/ 1393371 h 3700048"/>
              <a:gd name="connsiteX133" fmla="*/ 1683657 w 3715657"/>
              <a:gd name="connsiteY133" fmla="*/ 1465943 h 3700048"/>
              <a:gd name="connsiteX134" fmla="*/ 1712686 w 3715657"/>
              <a:gd name="connsiteY134" fmla="*/ 1567543 h 3700048"/>
              <a:gd name="connsiteX135" fmla="*/ 1741714 w 3715657"/>
              <a:gd name="connsiteY135" fmla="*/ 1741714 h 3700048"/>
              <a:gd name="connsiteX136" fmla="*/ 1727200 w 3715657"/>
              <a:gd name="connsiteY136" fmla="*/ 1814286 h 3700048"/>
              <a:gd name="connsiteX137" fmla="*/ 1654629 w 3715657"/>
              <a:gd name="connsiteY137" fmla="*/ 1828800 h 3700048"/>
              <a:gd name="connsiteX138" fmla="*/ 1596572 w 3715657"/>
              <a:gd name="connsiteY138" fmla="*/ 1843314 h 3700048"/>
              <a:gd name="connsiteX139" fmla="*/ 1233714 w 3715657"/>
              <a:gd name="connsiteY139" fmla="*/ 1509486 h 3700048"/>
              <a:gd name="connsiteX140" fmla="*/ 1248229 w 3715657"/>
              <a:gd name="connsiteY140" fmla="*/ 1465943 h 3700048"/>
              <a:gd name="connsiteX141" fmla="*/ 1262743 w 3715657"/>
              <a:gd name="connsiteY141" fmla="*/ 1277257 h 3700048"/>
              <a:gd name="connsiteX142" fmla="*/ 1291772 w 3715657"/>
              <a:gd name="connsiteY142" fmla="*/ 508000 h 3700048"/>
              <a:gd name="connsiteX143" fmla="*/ 1277257 w 3715657"/>
              <a:gd name="connsiteY143" fmla="*/ 188686 h 3700048"/>
              <a:gd name="connsiteX144" fmla="*/ 1248229 w 3715657"/>
              <a:gd name="connsiteY144" fmla="*/ 246743 h 3700048"/>
              <a:gd name="connsiteX145" fmla="*/ 1233714 w 3715657"/>
              <a:gd name="connsiteY145" fmla="*/ 290286 h 3700048"/>
              <a:gd name="connsiteX146" fmla="*/ 1146629 w 3715657"/>
              <a:gd name="connsiteY146" fmla="*/ 420914 h 3700048"/>
              <a:gd name="connsiteX147" fmla="*/ 754743 w 3715657"/>
              <a:gd name="connsiteY147" fmla="*/ 783771 h 3700048"/>
              <a:gd name="connsiteX148" fmla="*/ 624114 w 3715657"/>
              <a:gd name="connsiteY148" fmla="*/ 986971 h 3700048"/>
              <a:gd name="connsiteX149" fmla="*/ 595086 w 3715657"/>
              <a:gd name="connsiteY149" fmla="*/ 1074057 h 3700048"/>
              <a:gd name="connsiteX150" fmla="*/ 566057 w 3715657"/>
              <a:gd name="connsiteY150" fmla="*/ 1117600 h 3700048"/>
              <a:gd name="connsiteX151" fmla="*/ 551543 w 3715657"/>
              <a:gd name="connsiteY151" fmla="*/ 1219200 h 3700048"/>
              <a:gd name="connsiteX152" fmla="*/ 537029 w 3715657"/>
              <a:gd name="connsiteY152" fmla="*/ 1291771 h 3700048"/>
              <a:gd name="connsiteX153" fmla="*/ 508000 w 3715657"/>
              <a:gd name="connsiteY153" fmla="*/ 1422400 h 3700048"/>
              <a:gd name="connsiteX154" fmla="*/ 508000 w 3715657"/>
              <a:gd name="connsiteY154" fmla="*/ 1669143 h 3700048"/>
              <a:gd name="connsiteX155" fmla="*/ 624114 w 3715657"/>
              <a:gd name="connsiteY155" fmla="*/ 1654629 h 3700048"/>
              <a:gd name="connsiteX156" fmla="*/ 725714 w 3715657"/>
              <a:gd name="connsiteY156" fmla="*/ 1625600 h 3700048"/>
              <a:gd name="connsiteX157" fmla="*/ 783772 w 3715657"/>
              <a:gd name="connsiteY157" fmla="*/ 1611086 h 3700048"/>
              <a:gd name="connsiteX158" fmla="*/ 914400 w 3715657"/>
              <a:gd name="connsiteY158" fmla="*/ 1625600 h 3700048"/>
              <a:gd name="connsiteX159" fmla="*/ 986972 w 3715657"/>
              <a:gd name="connsiteY159" fmla="*/ 1654629 h 3700048"/>
              <a:gd name="connsiteX160" fmla="*/ 1030514 w 3715657"/>
              <a:gd name="connsiteY160" fmla="*/ 1669143 h 3700048"/>
              <a:gd name="connsiteX161" fmla="*/ 1132114 w 3715657"/>
              <a:gd name="connsiteY161" fmla="*/ 1727200 h 3700048"/>
              <a:gd name="connsiteX162" fmla="*/ 1233714 w 3715657"/>
              <a:gd name="connsiteY162" fmla="*/ 1857829 h 3700048"/>
              <a:gd name="connsiteX163" fmla="*/ 1262743 w 3715657"/>
              <a:gd name="connsiteY163" fmla="*/ 1901371 h 3700048"/>
              <a:gd name="connsiteX164" fmla="*/ 1364343 w 3715657"/>
              <a:gd name="connsiteY164" fmla="*/ 2061029 h 3700048"/>
              <a:gd name="connsiteX165" fmla="*/ 1436914 w 3715657"/>
              <a:gd name="connsiteY165" fmla="*/ 2090057 h 3700048"/>
              <a:gd name="connsiteX166" fmla="*/ 1480457 w 3715657"/>
              <a:gd name="connsiteY166" fmla="*/ 2104571 h 3700048"/>
              <a:gd name="connsiteX167" fmla="*/ 1640114 w 3715657"/>
              <a:gd name="connsiteY167" fmla="*/ 2177143 h 3700048"/>
              <a:gd name="connsiteX168" fmla="*/ 1727200 w 3715657"/>
              <a:gd name="connsiteY168" fmla="*/ 2235200 h 3700048"/>
              <a:gd name="connsiteX169" fmla="*/ 1770743 w 3715657"/>
              <a:gd name="connsiteY169" fmla="*/ 2264229 h 3700048"/>
              <a:gd name="connsiteX170" fmla="*/ 1814286 w 3715657"/>
              <a:gd name="connsiteY170" fmla="*/ 2307771 h 3700048"/>
              <a:gd name="connsiteX171" fmla="*/ 1886857 w 3715657"/>
              <a:gd name="connsiteY171" fmla="*/ 2322286 h 3700048"/>
              <a:gd name="connsiteX172" fmla="*/ 1944914 w 3715657"/>
              <a:gd name="connsiteY172" fmla="*/ 2380343 h 3700048"/>
              <a:gd name="connsiteX173" fmla="*/ 2075543 w 3715657"/>
              <a:gd name="connsiteY173" fmla="*/ 2467429 h 3700048"/>
              <a:gd name="connsiteX174" fmla="*/ 2104572 w 3715657"/>
              <a:gd name="connsiteY174" fmla="*/ 2510971 h 3700048"/>
              <a:gd name="connsiteX175" fmla="*/ 2220686 w 3715657"/>
              <a:gd name="connsiteY175" fmla="*/ 2612571 h 3700048"/>
              <a:gd name="connsiteX176" fmla="*/ 2264229 w 3715657"/>
              <a:gd name="connsiteY176" fmla="*/ 2656114 h 3700048"/>
              <a:gd name="connsiteX177" fmla="*/ 2322286 w 3715657"/>
              <a:gd name="connsiteY177" fmla="*/ 2670629 h 3700048"/>
              <a:gd name="connsiteX178" fmla="*/ 2569029 w 3715657"/>
              <a:gd name="connsiteY178" fmla="*/ 2714171 h 3700048"/>
              <a:gd name="connsiteX179" fmla="*/ 2612572 w 3715657"/>
              <a:gd name="connsiteY179" fmla="*/ 2728686 h 3700048"/>
              <a:gd name="connsiteX180" fmla="*/ 2641600 w 3715657"/>
              <a:gd name="connsiteY180" fmla="*/ 2801257 h 3700048"/>
              <a:gd name="connsiteX181" fmla="*/ 2670629 w 3715657"/>
              <a:gd name="connsiteY181" fmla="*/ 2859314 h 3700048"/>
              <a:gd name="connsiteX182" fmla="*/ 2714172 w 3715657"/>
              <a:gd name="connsiteY182" fmla="*/ 2946400 h 3700048"/>
              <a:gd name="connsiteX183" fmla="*/ 2830286 w 3715657"/>
              <a:gd name="connsiteY183" fmla="*/ 2975429 h 3700048"/>
              <a:gd name="connsiteX184" fmla="*/ 2888343 w 3715657"/>
              <a:gd name="connsiteY184" fmla="*/ 3018971 h 3700048"/>
              <a:gd name="connsiteX185" fmla="*/ 2946400 w 3715657"/>
              <a:gd name="connsiteY185" fmla="*/ 3135086 h 3700048"/>
              <a:gd name="connsiteX186" fmla="*/ 2960914 w 3715657"/>
              <a:gd name="connsiteY186" fmla="*/ 3178629 h 3700048"/>
              <a:gd name="connsiteX187" fmla="*/ 3004457 w 3715657"/>
              <a:gd name="connsiteY187" fmla="*/ 3222171 h 3700048"/>
              <a:gd name="connsiteX188" fmla="*/ 3048000 w 3715657"/>
              <a:gd name="connsiteY188" fmla="*/ 3251200 h 3700048"/>
              <a:gd name="connsiteX189" fmla="*/ 3396343 w 3715657"/>
              <a:gd name="connsiteY189" fmla="*/ 3265714 h 3700048"/>
              <a:gd name="connsiteX190" fmla="*/ 3425372 w 3715657"/>
              <a:gd name="connsiteY190" fmla="*/ 3309257 h 3700048"/>
              <a:gd name="connsiteX191" fmla="*/ 3381829 w 3715657"/>
              <a:gd name="connsiteY191" fmla="*/ 3483429 h 3700048"/>
              <a:gd name="connsiteX192" fmla="*/ 3338286 w 3715657"/>
              <a:gd name="connsiteY192" fmla="*/ 3526971 h 3700048"/>
              <a:gd name="connsiteX193" fmla="*/ 3294743 w 3715657"/>
              <a:gd name="connsiteY193" fmla="*/ 3556000 h 3700048"/>
              <a:gd name="connsiteX194" fmla="*/ 3178629 w 3715657"/>
              <a:gd name="connsiteY194" fmla="*/ 3570514 h 3700048"/>
              <a:gd name="connsiteX195" fmla="*/ 3135086 w 3715657"/>
              <a:gd name="connsiteY195" fmla="*/ 3614057 h 3700048"/>
              <a:gd name="connsiteX196" fmla="*/ 3062514 w 3715657"/>
              <a:gd name="connsiteY196" fmla="*/ 3672114 h 3700048"/>
              <a:gd name="connsiteX197" fmla="*/ 2873829 w 3715657"/>
              <a:gd name="connsiteY197" fmla="*/ 3599543 h 3700048"/>
              <a:gd name="connsiteX198" fmla="*/ 2772229 w 3715657"/>
              <a:gd name="connsiteY198" fmla="*/ 3570514 h 3700048"/>
              <a:gd name="connsiteX199" fmla="*/ 2569029 w 3715657"/>
              <a:gd name="connsiteY199" fmla="*/ 3541486 h 3700048"/>
              <a:gd name="connsiteX200" fmla="*/ 2481943 w 3715657"/>
              <a:gd name="connsiteY200" fmla="*/ 3512457 h 3700048"/>
              <a:gd name="connsiteX201" fmla="*/ 2336800 w 3715657"/>
              <a:gd name="connsiteY201" fmla="*/ 3483429 h 3700048"/>
              <a:gd name="connsiteX202" fmla="*/ 2148114 w 3715657"/>
              <a:gd name="connsiteY202" fmla="*/ 3425371 h 3700048"/>
              <a:gd name="connsiteX203" fmla="*/ 1828800 w 3715657"/>
              <a:gd name="connsiteY203" fmla="*/ 3222171 h 3700048"/>
              <a:gd name="connsiteX204" fmla="*/ 1799772 w 3715657"/>
              <a:gd name="connsiteY204" fmla="*/ 3149600 h 3700048"/>
              <a:gd name="connsiteX205" fmla="*/ 1756229 w 3715657"/>
              <a:gd name="connsiteY205" fmla="*/ 3091543 h 3700048"/>
              <a:gd name="connsiteX206" fmla="*/ 1712686 w 3715657"/>
              <a:gd name="connsiteY206" fmla="*/ 3018971 h 3700048"/>
              <a:gd name="connsiteX207" fmla="*/ 1727200 w 3715657"/>
              <a:gd name="connsiteY207" fmla="*/ 2917371 h 3700048"/>
              <a:gd name="connsiteX208" fmla="*/ 1407886 w 3715657"/>
              <a:gd name="connsiteY208" fmla="*/ 2975429 h 3700048"/>
              <a:gd name="connsiteX209" fmla="*/ 1378857 w 3715657"/>
              <a:gd name="connsiteY209" fmla="*/ 3018971 h 3700048"/>
              <a:gd name="connsiteX210" fmla="*/ 1349829 w 3715657"/>
              <a:gd name="connsiteY210" fmla="*/ 3106057 h 3700048"/>
              <a:gd name="connsiteX211" fmla="*/ 1320800 w 3715657"/>
              <a:gd name="connsiteY211" fmla="*/ 3149600 h 3700048"/>
              <a:gd name="connsiteX212" fmla="*/ 1306286 w 3715657"/>
              <a:gd name="connsiteY212" fmla="*/ 3207657 h 3700048"/>
              <a:gd name="connsiteX213" fmla="*/ 1219200 w 3715657"/>
              <a:gd name="connsiteY213" fmla="*/ 3280229 h 3700048"/>
              <a:gd name="connsiteX214" fmla="*/ 986972 w 3715657"/>
              <a:gd name="connsiteY214" fmla="*/ 3265714 h 3700048"/>
              <a:gd name="connsiteX215" fmla="*/ 943429 w 3715657"/>
              <a:gd name="connsiteY215" fmla="*/ 3251200 h 3700048"/>
              <a:gd name="connsiteX216" fmla="*/ 899886 w 3715657"/>
              <a:gd name="connsiteY216" fmla="*/ 3207657 h 3700048"/>
              <a:gd name="connsiteX217" fmla="*/ 885372 w 3715657"/>
              <a:gd name="connsiteY217" fmla="*/ 3149600 h 3700048"/>
              <a:gd name="connsiteX218" fmla="*/ 841829 w 3715657"/>
              <a:gd name="connsiteY218" fmla="*/ 2873829 h 3700048"/>
              <a:gd name="connsiteX219" fmla="*/ 812800 w 3715657"/>
              <a:gd name="connsiteY219" fmla="*/ 2743200 h 3700048"/>
              <a:gd name="connsiteX220" fmla="*/ 783772 w 3715657"/>
              <a:gd name="connsiteY220" fmla="*/ 2612571 h 3700048"/>
              <a:gd name="connsiteX221" fmla="*/ 740229 w 3715657"/>
              <a:gd name="connsiteY221" fmla="*/ 2569029 h 3700048"/>
              <a:gd name="connsiteX222" fmla="*/ 725714 w 3715657"/>
              <a:gd name="connsiteY222" fmla="*/ 2510971 h 3700048"/>
              <a:gd name="connsiteX223" fmla="*/ 667657 w 3715657"/>
              <a:gd name="connsiteY223" fmla="*/ 2467429 h 3700048"/>
              <a:gd name="connsiteX224" fmla="*/ 551543 w 3715657"/>
              <a:gd name="connsiteY224" fmla="*/ 2365829 h 3700048"/>
              <a:gd name="connsiteX225" fmla="*/ 537029 w 3715657"/>
              <a:gd name="connsiteY225" fmla="*/ 2322286 h 3700048"/>
              <a:gd name="connsiteX226" fmla="*/ 493486 w 3715657"/>
              <a:gd name="connsiteY226" fmla="*/ 2264229 h 3700048"/>
              <a:gd name="connsiteX227" fmla="*/ 478972 w 3715657"/>
              <a:gd name="connsiteY227" fmla="*/ 2090057 h 3700048"/>
              <a:gd name="connsiteX228" fmla="*/ 449943 w 3715657"/>
              <a:gd name="connsiteY228" fmla="*/ 1973943 h 3700048"/>
              <a:gd name="connsiteX229" fmla="*/ 435429 w 3715657"/>
              <a:gd name="connsiteY229" fmla="*/ 1915886 h 3700048"/>
              <a:gd name="connsiteX230" fmla="*/ 406400 w 3715657"/>
              <a:gd name="connsiteY230" fmla="*/ 1857829 h 3700048"/>
              <a:gd name="connsiteX231" fmla="*/ 377372 w 3715657"/>
              <a:gd name="connsiteY231" fmla="*/ 1756229 h 3700048"/>
              <a:gd name="connsiteX232" fmla="*/ 333829 w 3715657"/>
              <a:gd name="connsiteY232" fmla="*/ 1611086 h 3700048"/>
              <a:gd name="connsiteX233" fmla="*/ 362857 w 3715657"/>
              <a:gd name="connsiteY233" fmla="*/ 1480457 h 3700048"/>
              <a:gd name="connsiteX234" fmla="*/ 406400 w 3715657"/>
              <a:gd name="connsiteY234" fmla="*/ 1407886 h 3700048"/>
              <a:gd name="connsiteX235" fmla="*/ 391886 w 3715657"/>
              <a:gd name="connsiteY235" fmla="*/ 1219200 h 3700048"/>
              <a:gd name="connsiteX236" fmla="*/ 377372 w 3715657"/>
              <a:gd name="connsiteY236" fmla="*/ 1132114 h 3700048"/>
              <a:gd name="connsiteX237" fmla="*/ 362857 w 3715657"/>
              <a:gd name="connsiteY237" fmla="*/ 653143 h 3700048"/>
              <a:gd name="connsiteX238" fmla="*/ 348343 w 3715657"/>
              <a:gd name="connsiteY238" fmla="*/ 566057 h 3700048"/>
              <a:gd name="connsiteX239" fmla="*/ 333829 w 3715657"/>
              <a:gd name="connsiteY239" fmla="*/ 464457 h 3700048"/>
              <a:gd name="connsiteX240" fmla="*/ 319314 w 3715657"/>
              <a:gd name="connsiteY240" fmla="*/ 420914 h 3700048"/>
              <a:gd name="connsiteX241" fmla="*/ 232229 w 3715657"/>
              <a:gd name="connsiteY241" fmla="*/ 391886 h 3700048"/>
              <a:gd name="connsiteX242" fmla="*/ 159657 w 3715657"/>
              <a:gd name="connsiteY242" fmla="*/ 362857 h 3700048"/>
              <a:gd name="connsiteX243" fmla="*/ 116114 w 3715657"/>
              <a:gd name="connsiteY243" fmla="*/ 348343 h 3700048"/>
              <a:gd name="connsiteX244" fmla="*/ 188686 w 3715657"/>
              <a:gd name="connsiteY244" fmla="*/ 261257 h 3700048"/>
              <a:gd name="connsiteX245" fmla="*/ 261257 w 3715657"/>
              <a:gd name="connsiteY245" fmla="*/ 232229 h 3700048"/>
              <a:gd name="connsiteX246" fmla="*/ 304800 w 3715657"/>
              <a:gd name="connsiteY246" fmla="*/ 217714 h 3700048"/>
              <a:gd name="connsiteX247" fmla="*/ 362857 w 3715657"/>
              <a:gd name="connsiteY247" fmla="*/ 188686 h 3700048"/>
              <a:gd name="connsiteX248" fmla="*/ 420914 w 3715657"/>
              <a:gd name="connsiteY248" fmla="*/ 174171 h 3700048"/>
              <a:gd name="connsiteX249" fmla="*/ 682172 w 3715657"/>
              <a:gd name="connsiteY249" fmla="*/ 217714 h 3700048"/>
              <a:gd name="connsiteX250" fmla="*/ 711200 w 3715657"/>
              <a:gd name="connsiteY250" fmla="*/ 261257 h 3700048"/>
              <a:gd name="connsiteX251" fmla="*/ 725714 w 3715657"/>
              <a:gd name="connsiteY251" fmla="*/ 304800 h 3700048"/>
              <a:gd name="connsiteX252" fmla="*/ 682172 w 3715657"/>
              <a:gd name="connsiteY252" fmla="*/ 537029 h 3700048"/>
              <a:gd name="connsiteX253" fmla="*/ 624114 w 3715657"/>
              <a:gd name="connsiteY253" fmla="*/ 595086 h 3700048"/>
              <a:gd name="connsiteX254" fmla="*/ 609600 w 3715657"/>
              <a:gd name="connsiteY254" fmla="*/ 638629 h 3700048"/>
              <a:gd name="connsiteX255" fmla="*/ 522514 w 3715657"/>
              <a:gd name="connsiteY255" fmla="*/ 696686 h 3700048"/>
              <a:gd name="connsiteX256" fmla="*/ 478972 w 3715657"/>
              <a:gd name="connsiteY256" fmla="*/ 798286 h 3700048"/>
              <a:gd name="connsiteX257" fmla="*/ 493486 w 3715657"/>
              <a:gd name="connsiteY257" fmla="*/ 841829 h 3700048"/>
              <a:gd name="connsiteX258" fmla="*/ 580572 w 3715657"/>
              <a:gd name="connsiteY258" fmla="*/ 856343 h 3700048"/>
              <a:gd name="connsiteX259" fmla="*/ 638629 w 3715657"/>
              <a:gd name="connsiteY259" fmla="*/ 870857 h 3700048"/>
              <a:gd name="connsiteX260" fmla="*/ 682172 w 3715657"/>
              <a:gd name="connsiteY260" fmla="*/ 914400 h 3700048"/>
              <a:gd name="connsiteX261" fmla="*/ 696686 w 3715657"/>
              <a:gd name="connsiteY261" fmla="*/ 972457 h 3700048"/>
              <a:gd name="connsiteX262" fmla="*/ 711200 w 3715657"/>
              <a:gd name="connsiteY262" fmla="*/ 1016000 h 3700048"/>
              <a:gd name="connsiteX263" fmla="*/ 725714 w 3715657"/>
              <a:gd name="connsiteY263" fmla="*/ 1088571 h 3700048"/>
              <a:gd name="connsiteX264" fmla="*/ 798286 w 3715657"/>
              <a:gd name="connsiteY264" fmla="*/ 1175657 h 3700048"/>
              <a:gd name="connsiteX265" fmla="*/ 885372 w 3715657"/>
              <a:gd name="connsiteY265" fmla="*/ 1320800 h 3700048"/>
              <a:gd name="connsiteX266" fmla="*/ 943429 w 3715657"/>
              <a:gd name="connsiteY266" fmla="*/ 1364343 h 3700048"/>
              <a:gd name="connsiteX267" fmla="*/ 972457 w 3715657"/>
              <a:gd name="connsiteY267" fmla="*/ 1407886 h 3700048"/>
              <a:gd name="connsiteX268" fmla="*/ 1016000 w 3715657"/>
              <a:gd name="connsiteY268" fmla="*/ 1422400 h 3700048"/>
              <a:gd name="connsiteX269" fmla="*/ 1059543 w 3715657"/>
              <a:gd name="connsiteY269" fmla="*/ 1451429 h 3700048"/>
              <a:gd name="connsiteX270" fmla="*/ 1117600 w 3715657"/>
              <a:gd name="connsiteY270" fmla="*/ 1465943 h 3700048"/>
              <a:gd name="connsiteX271" fmla="*/ 1175657 w 3715657"/>
              <a:gd name="connsiteY271" fmla="*/ 1494971 h 3700048"/>
              <a:gd name="connsiteX272" fmla="*/ 1291772 w 3715657"/>
              <a:gd name="connsiteY272" fmla="*/ 1524000 h 3700048"/>
              <a:gd name="connsiteX273" fmla="*/ 1335314 w 3715657"/>
              <a:gd name="connsiteY273" fmla="*/ 2046514 h 3700048"/>
              <a:gd name="connsiteX274" fmla="*/ 1378857 w 3715657"/>
              <a:gd name="connsiteY274" fmla="*/ 2206171 h 3700048"/>
              <a:gd name="connsiteX275" fmla="*/ 1393372 w 3715657"/>
              <a:gd name="connsiteY275" fmla="*/ 2249714 h 3700048"/>
              <a:gd name="connsiteX276" fmla="*/ 1524000 w 3715657"/>
              <a:gd name="connsiteY276" fmla="*/ 2264229 h 3700048"/>
              <a:gd name="connsiteX277" fmla="*/ 1669143 w 3715657"/>
              <a:gd name="connsiteY277" fmla="*/ 2293257 h 3700048"/>
              <a:gd name="connsiteX278" fmla="*/ 1756229 w 3715657"/>
              <a:gd name="connsiteY278" fmla="*/ 2307771 h 3700048"/>
              <a:gd name="connsiteX279" fmla="*/ 1814286 w 3715657"/>
              <a:gd name="connsiteY279" fmla="*/ 2322286 h 3700048"/>
              <a:gd name="connsiteX280" fmla="*/ 1901372 w 3715657"/>
              <a:gd name="connsiteY280" fmla="*/ 2351314 h 3700048"/>
              <a:gd name="connsiteX281" fmla="*/ 2090057 w 3715657"/>
              <a:gd name="connsiteY281" fmla="*/ 2380343 h 3700048"/>
              <a:gd name="connsiteX282" fmla="*/ 2191657 w 3715657"/>
              <a:gd name="connsiteY282" fmla="*/ 2394857 h 3700048"/>
              <a:gd name="connsiteX283" fmla="*/ 2351314 w 3715657"/>
              <a:gd name="connsiteY283" fmla="*/ 2438400 h 3700048"/>
              <a:gd name="connsiteX284" fmla="*/ 2452914 w 3715657"/>
              <a:gd name="connsiteY284" fmla="*/ 2525486 h 3700048"/>
              <a:gd name="connsiteX285" fmla="*/ 2540000 w 3715657"/>
              <a:gd name="connsiteY285" fmla="*/ 2685143 h 3700048"/>
              <a:gd name="connsiteX286" fmla="*/ 2583543 w 3715657"/>
              <a:gd name="connsiteY286" fmla="*/ 2757714 h 3700048"/>
              <a:gd name="connsiteX287" fmla="*/ 2656114 w 3715657"/>
              <a:gd name="connsiteY287" fmla="*/ 2815771 h 3700048"/>
              <a:gd name="connsiteX288" fmla="*/ 2743200 w 3715657"/>
              <a:gd name="connsiteY288" fmla="*/ 2873829 h 3700048"/>
              <a:gd name="connsiteX289" fmla="*/ 2830286 w 3715657"/>
              <a:gd name="connsiteY289" fmla="*/ 2888343 h 3700048"/>
              <a:gd name="connsiteX290" fmla="*/ 2685143 w 3715657"/>
              <a:gd name="connsiteY290" fmla="*/ 3018971 h 3700048"/>
              <a:gd name="connsiteX291" fmla="*/ 2641600 w 3715657"/>
              <a:gd name="connsiteY291" fmla="*/ 3048000 h 3700048"/>
              <a:gd name="connsiteX292" fmla="*/ 2496457 w 3715657"/>
              <a:gd name="connsiteY292" fmla="*/ 3106057 h 3700048"/>
              <a:gd name="connsiteX293" fmla="*/ 2438400 w 3715657"/>
              <a:gd name="connsiteY293" fmla="*/ 3120571 h 3700048"/>
              <a:gd name="connsiteX294" fmla="*/ 2191657 w 3715657"/>
              <a:gd name="connsiteY294" fmla="*/ 3149600 h 3700048"/>
              <a:gd name="connsiteX295" fmla="*/ 1959429 w 3715657"/>
              <a:gd name="connsiteY295" fmla="*/ 3135086 h 3700048"/>
              <a:gd name="connsiteX296" fmla="*/ 1973943 w 3715657"/>
              <a:gd name="connsiteY296" fmla="*/ 3018971 h 3700048"/>
              <a:gd name="connsiteX297" fmla="*/ 2002972 w 3715657"/>
              <a:gd name="connsiteY297" fmla="*/ 2975429 h 3700048"/>
              <a:gd name="connsiteX298" fmla="*/ 2220686 w 3715657"/>
              <a:gd name="connsiteY298" fmla="*/ 2960914 h 3700048"/>
              <a:gd name="connsiteX299" fmla="*/ 2293257 w 3715657"/>
              <a:gd name="connsiteY299" fmla="*/ 2946400 h 3700048"/>
              <a:gd name="connsiteX300" fmla="*/ 2336800 w 3715657"/>
              <a:gd name="connsiteY300" fmla="*/ 2931886 h 3700048"/>
              <a:gd name="connsiteX301" fmla="*/ 2569029 w 3715657"/>
              <a:gd name="connsiteY301" fmla="*/ 2917371 h 3700048"/>
              <a:gd name="connsiteX302" fmla="*/ 2656114 w 3715657"/>
              <a:gd name="connsiteY302" fmla="*/ 2873829 h 3700048"/>
              <a:gd name="connsiteX303" fmla="*/ 2670629 w 3715657"/>
              <a:gd name="connsiteY303" fmla="*/ 2830286 h 3700048"/>
              <a:gd name="connsiteX304" fmla="*/ 2612572 w 3715657"/>
              <a:gd name="connsiteY304" fmla="*/ 2757714 h 3700048"/>
              <a:gd name="connsiteX305" fmla="*/ 2569029 w 3715657"/>
              <a:gd name="connsiteY305" fmla="*/ 2772229 h 3700048"/>
              <a:gd name="connsiteX306" fmla="*/ 2510972 w 3715657"/>
              <a:gd name="connsiteY306" fmla="*/ 2873829 h 3700048"/>
              <a:gd name="connsiteX307" fmla="*/ 2452914 w 3715657"/>
              <a:gd name="connsiteY307" fmla="*/ 2902857 h 3700048"/>
              <a:gd name="connsiteX308" fmla="*/ 2409372 w 3715657"/>
              <a:gd name="connsiteY308" fmla="*/ 2917371 h 3700048"/>
              <a:gd name="connsiteX309" fmla="*/ 2409372 w 3715657"/>
              <a:gd name="connsiteY309" fmla="*/ 3004457 h 3700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15657" h="3700048">
                <a:moveTo>
                  <a:pt x="2423886" y="2902857"/>
                </a:moveTo>
                <a:cubicBezTo>
                  <a:pt x="2443238" y="2907695"/>
                  <a:pt x="2463608" y="2909513"/>
                  <a:pt x="2481943" y="2917371"/>
                </a:cubicBezTo>
                <a:cubicBezTo>
                  <a:pt x="2526744" y="2936571"/>
                  <a:pt x="2541187" y="2964682"/>
                  <a:pt x="2569029" y="3004457"/>
                </a:cubicBezTo>
                <a:cubicBezTo>
                  <a:pt x="2589036" y="3033038"/>
                  <a:pt x="2627086" y="3091543"/>
                  <a:pt x="2627086" y="3091543"/>
                </a:cubicBezTo>
                <a:cubicBezTo>
                  <a:pt x="2645396" y="3238023"/>
                  <a:pt x="2629265" y="3170651"/>
                  <a:pt x="2670629" y="3294743"/>
                </a:cubicBezTo>
                <a:cubicBezTo>
                  <a:pt x="2677069" y="3314064"/>
                  <a:pt x="2692151" y="3372042"/>
                  <a:pt x="2714172" y="3381829"/>
                </a:cubicBezTo>
                <a:cubicBezTo>
                  <a:pt x="2745434" y="3395723"/>
                  <a:pt x="2781905" y="3391505"/>
                  <a:pt x="2815772" y="3396343"/>
                </a:cubicBezTo>
                <a:cubicBezTo>
                  <a:pt x="2951239" y="3391505"/>
                  <a:pt x="3087114" y="3393405"/>
                  <a:pt x="3222172" y="3381829"/>
                </a:cubicBezTo>
                <a:cubicBezTo>
                  <a:pt x="3257265" y="3378821"/>
                  <a:pt x="3290036" y="3362921"/>
                  <a:pt x="3323772" y="3352800"/>
                </a:cubicBezTo>
                <a:cubicBezTo>
                  <a:pt x="3366624" y="3339944"/>
                  <a:pt x="3383636" y="3333106"/>
                  <a:pt x="3425372" y="3309257"/>
                </a:cubicBezTo>
                <a:cubicBezTo>
                  <a:pt x="3440517" y="3300603"/>
                  <a:pt x="3454400" y="3289905"/>
                  <a:pt x="3468914" y="3280229"/>
                </a:cubicBezTo>
                <a:cubicBezTo>
                  <a:pt x="3522133" y="3285067"/>
                  <a:pt x="3577305" y="3279664"/>
                  <a:pt x="3628572" y="3294743"/>
                </a:cubicBezTo>
                <a:cubicBezTo>
                  <a:pt x="3662042" y="3304587"/>
                  <a:pt x="3715657" y="3352800"/>
                  <a:pt x="3715657" y="3352800"/>
                </a:cubicBezTo>
                <a:cubicBezTo>
                  <a:pt x="3686629" y="3362476"/>
                  <a:pt x="3659168" y="3381442"/>
                  <a:pt x="3628572" y="3381829"/>
                </a:cubicBezTo>
                <a:lnTo>
                  <a:pt x="2569029" y="3367314"/>
                </a:lnTo>
                <a:cubicBezTo>
                  <a:pt x="2544367" y="3366682"/>
                  <a:pt x="2520791" y="3356856"/>
                  <a:pt x="2496457" y="3352800"/>
                </a:cubicBezTo>
                <a:cubicBezTo>
                  <a:pt x="2462712" y="3347176"/>
                  <a:pt x="2428724" y="3343124"/>
                  <a:pt x="2394857" y="3338286"/>
                </a:cubicBezTo>
                <a:cubicBezTo>
                  <a:pt x="2250798" y="3290264"/>
                  <a:pt x="2470861" y="3370834"/>
                  <a:pt x="2307772" y="3280229"/>
                </a:cubicBezTo>
                <a:cubicBezTo>
                  <a:pt x="2271105" y="3259858"/>
                  <a:pt x="2175526" y="3238952"/>
                  <a:pt x="2133600" y="3236686"/>
                </a:cubicBezTo>
                <a:cubicBezTo>
                  <a:pt x="1983760" y="3228586"/>
                  <a:pt x="1833638" y="3227009"/>
                  <a:pt x="1683657" y="3222171"/>
                </a:cubicBezTo>
                <a:cubicBezTo>
                  <a:pt x="1659467" y="3217333"/>
                  <a:pt x="1615499" y="3231928"/>
                  <a:pt x="1611086" y="3207657"/>
                </a:cubicBezTo>
                <a:cubicBezTo>
                  <a:pt x="1581282" y="3043732"/>
                  <a:pt x="1632801" y="2871652"/>
                  <a:pt x="1669143" y="2714171"/>
                </a:cubicBezTo>
                <a:cubicBezTo>
                  <a:pt x="1659467" y="2660952"/>
                  <a:pt x="1661422" y="2604232"/>
                  <a:pt x="1640114" y="2554514"/>
                </a:cubicBezTo>
                <a:cubicBezTo>
                  <a:pt x="1630585" y="2532279"/>
                  <a:pt x="1603694" y="2521789"/>
                  <a:pt x="1582057" y="2510971"/>
                </a:cubicBezTo>
                <a:cubicBezTo>
                  <a:pt x="1554689" y="2497287"/>
                  <a:pt x="1494972" y="2481943"/>
                  <a:pt x="1494972" y="2481943"/>
                </a:cubicBezTo>
                <a:cubicBezTo>
                  <a:pt x="1480458" y="2472267"/>
                  <a:pt x="1440963" y="2466869"/>
                  <a:pt x="1451429" y="2452914"/>
                </a:cubicBezTo>
                <a:cubicBezTo>
                  <a:pt x="1459582" y="2442043"/>
                  <a:pt x="1572625" y="2415358"/>
                  <a:pt x="1596572" y="2409371"/>
                </a:cubicBezTo>
                <a:cubicBezTo>
                  <a:pt x="1688496" y="2414209"/>
                  <a:pt x="1780670" y="2415552"/>
                  <a:pt x="1872343" y="2423886"/>
                </a:cubicBezTo>
                <a:cubicBezTo>
                  <a:pt x="1887580" y="2425271"/>
                  <a:pt x="1905068" y="2427582"/>
                  <a:pt x="1915886" y="2438400"/>
                </a:cubicBezTo>
                <a:cubicBezTo>
                  <a:pt x="1940556" y="2463070"/>
                  <a:pt x="1954591" y="2496457"/>
                  <a:pt x="1973943" y="2525486"/>
                </a:cubicBezTo>
                <a:cubicBezTo>
                  <a:pt x="1983619" y="2540000"/>
                  <a:pt x="1988014" y="2560054"/>
                  <a:pt x="2002972" y="2569029"/>
                </a:cubicBezTo>
                <a:cubicBezTo>
                  <a:pt x="2048841" y="2596550"/>
                  <a:pt x="2085020" y="2620780"/>
                  <a:pt x="2133600" y="2641600"/>
                </a:cubicBezTo>
                <a:cubicBezTo>
                  <a:pt x="2147662" y="2647627"/>
                  <a:pt x="2162021" y="2653788"/>
                  <a:pt x="2177143" y="2656114"/>
                </a:cubicBezTo>
                <a:cubicBezTo>
                  <a:pt x="2225200" y="2663507"/>
                  <a:pt x="2273905" y="2665791"/>
                  <a:pt x="2322286" y="2670629"/>
                </a:cubicBezTo>
                <a:cubicBezTo>
                  <a:pt x="2351315" y="2680305"/>
                  <a:pt x="2379367" y="2693656"/>
                  <a:pt x="2409372" y="2699657"/>
                </a:cubicBezTo>
                <a:cubicBezTo>
                  <a:pt x="2575763" y="2732935"/>
                  <a:pt x="2369598" y="2693538"/>
                  <a:pt x="2598057" y="2728686"/>
                </a:cubicBezTo>
                <a:cubicBezTo>
                  <a:pt x="2630481" y="2733674"/>
                  <a:pt x="2694976" y="2748082"/>
                  <a:pt x="2728686" y="2757714"/>
                </a:cubicBezTo>
                <a:cubicBezTo>
                  <a:pt x="2743397" y="2761917"/>
                  <a:pt x="2757715" y="2767391"/>
                  <a:pt x="2772229" y="2772229"/>
                </a:cubicBezTo>
                <a:cubicBezTo>
                  <a:pt x="2801257" y="2743200"/>
                  <a:pt x="2822596" y="2703502"/>
                  <a:pt x="2859314" y="2685143"/>
                </a:cubicBezTo>
                <a:cubicBezTo>
                  <a:pt x="2878667" y="2675467"/>
                  <a:pt x="2897485" y="2664637"/>
                  <a:pt x="2917372" y="2656114"/>
                </a:cubicBezTo>
                <a:cubicBezTo>
                  <a:pt x="2931434" y="2650087"/>
                  <a:pt x="2947230" y="2648442"/>
                  <a:pt x="2960914" y="2641600"/>
                </a:cubicBezTo>
                <a:cubicBezTo>
                  <a:pt x="3098016" y="2573049"/>
                  <a:pt x="2978841" y="2616271"/>
                  <a:pt x="3077029" y="2583543"/>
                </a:cubicBezTo>
                <a:cubicBezTo>
                  <a:pt x="3185145" y="2511465"/>
                  <a:pt x="3052352" y="2604107"/>
                  <a:pt x="3164114" y="2510971"/>
                </a:cubicBezTo>
                <a:cubicBezTo>
                  <a:pt x="3177515" y="2499804"/>
                  <a:pt x="3193143" y="2491619"/>
                  <a:pt x="3207657" y="2481943"/>
                </a:cubicBezTo>
                <a:cubicBezTo>
                  <a:pt x="3207916" y="2481166"/>
                  <a:pt x="3246105" y="2395634"/>
                  <a:pt x="3207657" y="2394857"/>
                </a:cubicBezTo>
                <a:lnTo>
                  <a:pt x="1785257" y="2409371"/>
                </a:lnTo>
                <a:cubicBezTo>
                  <a:pt x="1771596" y="2412786"/>
                  <a:pt x="1700690" y="2428937"/>
                  <a:pt x="1683657" y="2438400"/>
                </a:cubicBezTo>
                <a:cubicBezTo>
                  <a:pt x="1653160" y="2455343"/>
                  <a:pt x="1625153" y="2476450"/>
                  <a:pt x="1596572" y="2496457"/>
                </a:cubicBezTo>
                <a:cubicBezTo>
                  <a:pt x="1576754" y="2510329"/>
                  <a:pt x="1559517" y="2527998"/>
                  <a:pt x="1538514" y="2540000"/>
                </a:cubicBezTo>
                <a:cubicBezTo>
                  <a:pt x="1525231" y="2547590"/>
                  <a:pt x="1509486" y="2549676"/>
                  <a:pt x="1494972" y="2554514"/>
                </a:cubicBezTo>
                <a:cubicBezTo>
                  <a:pt x="1363266" y="2659878"/>
                  <a:pt x="1450108" y="2598717"/>
                  <a:pt x="1219200" y="2714171"/>
                </a:cubicBezTo>
                <a:cubicBezTo>
                  <a:pt x="1175927" y="2735808"/>
                  <a:pt x="1141791" y="2772228"/>
                  <a:pt x="1103086" y="2801257"/>
                </a:cubicBezTo>
                <a:cubicBezTo>
                  <a:pt x="1080058" y="2818528"/>
                  <a:pt x="1003364" y="2865633"/>
                  <a:pt x="986972" y="2873829"/>
                </a:cubicBezTo>
                <a:cubicBezTo>
                  <a:pt x="963669" y="2885481"/>
                  <a:pt x="938209" y="2892276"/>
                  <a:pt x="914400" y="2902857"/>
                </a:cubicBezTo>
                <a:cubicBezTo>
                  <a:pt x="894628" y="2911644"/>
                  <a:pt x="877217" y="2926193"/>
                  <a:pt x="856343" y="2931886"/>
                </a:cubicBezTo>
                <a:cubicBezTo>
                  <a:pt x="827868" y="2939652"/>
                  <a:pt x="639557" y="2959198"/>
                  <a:pt x="624114" y="2960914"/>
                </a:cubicBezTo>
                <a:cubicBezTo>
                  <a:pt x="614438" y="2975428"/>
                  <a:pt x="608052" y="2992788"/>
                  <a:pt x="595086" y="3004457"/>
                </a:cubicBezTo>
                <a:cubicBezTo>
                  <a:pt x="559125" y="3036822"/>
                  <a:pt x="517677" y="3062514"/>
                  <a:pt x="478972" y="3091543"/>
                </a:cubicBezTo>
                <a:cubicBezTo>
                  <a:pt x="444353" y="3117507"/>
                  <a:pt x="398863" y="3125596"/>
                  <a:pt x="362857" y="3149600"/>
                </a:cubicBezTo>
                <a:lnTo>
                  <a:pt x="319314" y="3178629"/>
                </a:lnTo>
                <a:cubicBezTo>
                  <a:pt x="314476" y="3164115"/>
                  <a:pt x="304800" y="3150385"/>
                  <a:pt x="304800" y="3135086"/>
                </a:cubicBezTo>
                <a:cubicBezTo>
                  <a:pt x="304800" y="3086464"/>
                  <a:pt x="308381" y="3037320"/>
                  <a:pt x="319314" y="2989943"/>
                </a:cubicBezTo>
                <a:cubicBezTo>
                  <a:pt x="323236" y="2972946"/>
                  <a:pt x="338204" y="2960595"/>
                  <a:pt x="348343" y="2946400"/>
                </a:cubicBezTo>
                <a:cubicBezTo>
                  <a:pt x="362403" y="2926715"/>
                  <a:pt x="377372" y="2907695"/>
                  <a:pt x="391886" y="2888343"/>
                </a:cubicBezTo>
                <a:cubicBezTo>
                  <a:pt x="396724" y="2873829"/>
                  <a:pt x="402197" y="2859511"/>
                  <a:pt x="406400" y="2844800"/>
                </a:cubicBezTo>
                <a:cubicBezTo>
                  <a:pt x="411880" y="2825620"/>
                  <a:pt x="413910" y="2805421"/>
                  <a:pt x="420914" y="2786743"/>
                </a:cubicBezTo>
                <a:cubicBezTo>
                  <a:pt x="428511" y="2766484"/>
                  <a:pt x="440267" y="2748038"/>
                  <a:pt x="449943" y="2728686"/>
                </a:cubicBezTo>
                <a:cubicBezTo>
                  <a:pt x="454781" y="2704495"/>
                  <a:pt x="458474" y="2680047"/>
                  <a:pt x="464457" y="2656114"/>
                </a:cubicBezTo>
                <a:cubicBezTo>
                  <a:pt x="468168" y="2641271"/>
                  <a:pt x="476646" y="2627693"/>
                  <a:pt x="478972" y="2612571"/>
                </a:cubicBezTo>
                <a:cubicBezTo>
                  <a:pt x="486365" y="2564514"/>
                  <a:pt x="483951" y="2515107"/>
                  <a:pt x="493486" y="2467429"/>
                </a:cubicBezTo>
                <a:cubicBezTo>
                  <a:pt x="498596" y="2441881"/>
                  <a:pt x="512251" y="2418804"/>
                  <a:pt x="522514" y="2394857"/>
                </a:cubicBezTo>
                <a:cubicBezTo>
                  <a:pt x="541284" y="2351060"/>
                  <a:pt x="562081" y="2308145"/>
                  <a:pt x="580572" y="2264229"/>
                </a:cubicBezTo>
                <a:cubicBezTo>
                  <a:pt x="600793" y="2216205"/>
                  <a:pt x="610040" y="2162651"/>
                  <a:pt x="638629" y="2119086"/>
                </a:cubicBezTo>
                <a:cubicBezTo>
                  <a:pt x="712430" y="2006626"/>
                  <a:pt x="802789" y="1905949"/>
                  <a:pt x="885372" y="1799771"/>
                </a:cubicBezTo>
                <a:cubicBezTo>
                  <a:pt x="904391" y="1775318"/>
                  <a:pt x="924410" y="1751653"/>
                  <a:pt x="943429" y="1727200"/>
                </a:cubicBezTo>
                <a:cubicBezTo>
                  <a:pt x="958281" y="1708105"/>
                  <a:pt x="964023" y="1676793"/>
                  <a:pt x="986972" y="1669143"/>
                </a:cubicBezTo>
                <a:cubicBezTo>
                  <a:pt x="1001486" y="1664305"/>
                  <a:pt x="1016452" y="1660656"/>
                  <a:pt x="1030514" y="1654629"/>
                </a:cubicBezTo>
                <a:cubicBezTo>
                  <a:pt x="1050401" y="1646106"/>
                  <a:pt x="1068045" y="1632442"/>
                  <a:pt x="1088572" y="1625600"/>
                </a:cubicBezTo>
                <a:cubicBezTo>
                  <a:pt x="1111975" y="1617799"/>
                  <a:pt x="1136953" y="1615924"/>
                  <a:pt x="1161143" y="1611086"/>
                </a:cubicBezTo>
                <a:cubicBezTo>
                  <a:pt x="1264827" y="1541964"/>
                  <a:pt x="1239768" y="1519183"/>
                  <a:pt x="1262743" y="1611086"/>
                </a:cubicBezTo>
                <a:cubicBezTo>
                  <a:pt x="1262278" y="1638057"/>
                  <a:pt x="1523535" y="2495305"/>
                  <a:pt x="1161143" y="2467429"/>
                </a:cubicBezTo>
                <a:cubicBezTo>
                  <a:pt x="1126025" y="2464728"/>
                  <a:pt x="1093410" y="2448076"/>
                  <a:pt x="1059543" y="2438400"/>
                </a:cubicBezTo>
                <a:cubicBezTo>
                  <a:pt x="980719" y="2385850"/>
                  <a:pt x="1044072" y="2437060"/>
                  <a:pt x="972457" y="2336800"/>
                </a:cubicBezTo>
                <a:cubicBezTo>
                  <a:pt x="940394" y="2291912"/>
                  <a:pt x="870857" y="2206171"/>
                  <a:pt x="870857" y="2206171"/>
                </a:cubicBezTo>
                <a:cubicBezTo>
                  <a:pt x="853196" y="2144357"/>
                  <a:pt x="821724" y="2028630"/>
                  <a:pt x="798286" y="1973943"/>
                </a:cubicBezTo>
                <a:cubicBezTo>
                  <a:pt x="772717" y="1914281"/>
                  <a:pt x="740229" y="1857828"/>
                  <a:pt x="711200" y="1799771"/>
                </a:cubicBezTo>
                <a:cubicBezTo>
                  <a:pt x="701524" y="1780419"/>
                  <a:pt x="695688" y="1758609"/>
                  <a:pt x="682172" y="1741714"/>
                </a:cubicBezTo>
                <a:lnTo>
                  <a:pt x="624114" y="1669143"/>
                </a:lnTo>
                <a:cubicBezTo>
                  <a:pt x="601858" y="1613502"/>
                  <a:pt x="582026" y="1568038"/>
                  <a:pt x="566057" y="1509486"/>
                </a:cubicBezTo>
                <a:cubicBezTo>
                  <a:pt x="504511" y="1283820"/>
                  <a:pt x="610236" y="1612990"/>
                  <a:pt x="522514" y="1349829"/>
                </a:cubicBezTo>
                <a:cubicBezTo>
                  <a:pt x="517676" y="1306286"/>
                  <a:pt x="512359" y="1262794"/>
                  <a:pt x="508000" y="1219200"/>
                </a:cubicBezTo>
                <a:cubicBezTo>
                  <a:pt x="504221" y="1181406"/>
                  <a:pt x="512245" y="1049274"/>
                  <a:pt x="464457" y="1001486"/>
                </a:cubicBezTo>
                <a:cubicBezTo>
                  <a:pt x="453639" y="990668"/>
                  <a:pt x="435428" y="991809"/>
                  <a:pt x="420914" y="986971"/>
                </a:cubicBezTo>
                <a:cubicBezTo>
                  <a:pt x="396724" y="962781"/>
                  <a:pt x="365581" y="943950"/>
                  <a:pt x="348343" y="914400"/>
                </a:cubicBezTo>
                <a:cubicBezTo>
                  <a:pt x="330596" y="883976"/>
                  <a:pt x="328582" y="846781"/>
                  <a:pt x="319314" y="812800"/>
                </a:cubicBezTo>
                <a:cubicBezTo>
                  <a:pt x="291974" y="712552"/>
                  <a:pt x="318099" y="794642"/>
                  <a:pt x="290286" y="711200"/>
                </a:cubicBezTo>
                <a:cubicBezTo>
                  <a:pt x="283813" y="672362"/>
                  <a:pt x="271404" y="592129"/>
                  <a:pt x="261257" y="551543"/>
                </a:cubicBezTo>
                <a:cubicBezTo>
                  <a:pt x="257546" y="536700"/>
                  <a:pt x="254173" y="521374"/>
                  <a:pt x="246743" y="508000"/>
                </a:cubicBezTo>
                <a:cubicBezTo>
                  <a:pt x="229800" y="477502"/>
                  <a:pt x="217715" y="440266"/>
                  <a:pt x="188686" y="420914"/>
                </a:cubicBezTo>
                <a:cubicBezTo>
                  <a:pt x="47149" y="326558"/>
                  <a:pt x="267080" y="474338"/>
                  <a:pt x="87086" y="348343"/>
                </a:cubicBezTo>
                <a:cubicBezTo>
                  <a:pt x="58505" y="328336"/>
                  <a:pt x="0" y="290286"/>
                  <a:pt x="0" y="290286"/>
                </a:cubicBezTo>
                <a:cubicBezTo>
                  <a:pt x="9676" y="266095"/>
                  <a:pt x="11720" y="237187"/>
                  <a:pt x="29029" y="217714"/>
                </a:cubicBezTo>
                <a:cubicBezTo>
                  <a:pt x="52207" y="191638"/>
                  <a:pt x="87980" y="180288"/>
                  <a:pt x="116114" y="159657"/>
                </a:cubicBezTo>
                <a:cubicBezTo>
                  <a:pt x="242976" y="66625"/>
                  <a:pt x="220324" y="84476"/>
                  <a:pt x="304800" y="0"/>
                </a:cubicBezTo>
                <a:cubicBezTo>
                  <a:pt x="387048" y="9676"/>
                  <a:pt x="470191" y="13533"/>
                  <a:pt x="551543" y="29029"/>
                </a:cubicBezTo>
                <a:cubicBezTo>
                  <a:pt x="572797" y="33077"/>
                  <a:pt x="589828" y="49270"/>
                  <a:pt x="609600" y="58057"/>
                </a:cubicBezTo>
                <a:cubicBezTo>
                  <a:pt x="633409" y="68639"/>
                  <a:pt x="658363" y="76504"/>
                  <a:pt x="682172" y="87086"/>
                </a:cubicBezTo>
                <a:cubicBezTo>
                  <a:pt x="701944" y="95873"/>
                  <a:pt x="719970" y="108517"/>
                  <a:pt x="740229" y="116114"/>
                </a:cubicBezTo>
                <a:cubicBezTo>
                  <a:pt x="758907" y="123118"/>
                  <a:pt x="778934" y="125791"/>
                  <a:pt x="798286" y="130629"/>
                </a:cubicBezTo>
                <a:cubicBezTo>
                  <a:pt x="817638" y="145143"/>
                  <a:pt x="837976" y="158428"/>
                  <a:pt x="856343" y="174171"/>
                </a:cubicBezTo>
                <a:cubicBezTo>
                  <a:pt x="897013" y="209030"/>
                  <a:pt x="907010" y="235790"/>
                  <a:pt x="957943" y="261257"/>
                </a:cubicBezTo>
                <a:cubicBezTo>
                  <a:pt x="975785" y="270178"/>
                  <a:pt x="997076" y="269463"/>
                  <a:pt x="1016000" y="275771"/>
                </a:cubicBezTo>
                <a:cubicBezTo>
                  <a:pt x="1040717" y="284010"/>
                  <a:pt x="1062978" y="299925"/>
                  <a:pt x="1088572" y="304800"/>
                </a:cubicBezTo>
                <a:cubicBezTo>
                  <a:pt x="1165206" y="319397"/>
                  <a:pt x="1320800" y="333829"/>
                  <a:pt x="1320800" y="333829"/>
                </a:cubicBezTo>
                <a:cubicBezTo>
                  <a:pt x="1335314" y="338667"/>
                  <a:pt x="1349500" y="344632"/>
                  <a:pt x="1364343" y="348343"/>
                </a:cubicBezTo>
                <a:cubicBezTo>
                  <a:pt x="1388276" y="354326"/>
                  <a:pt x="1414849" y="351825"/>
                  <a:pt x="1436914" y="362857"/>
                </a:cubicBezTo>
                <a:cubicBezTo>
                  <a:pt x="1455273" y="372037"/>
                  <a:pt x="1467855" y="390197"/>
                  <a:pt x="1480457" y="406400"/>
                </a:cubicBezTo>
                <a:cubicBezTo>
                  <a:pt x="1522002" y="459816"/>
                  <a:pt x="1531357" y="509856"/>
                  <a:pt x="1596572" y="537029"/>
                </a:cubicBezTo>
                <a:cubicBezTo>
                  <a:pt x="1633399" y="552373"/>
                  <a:pt x="1673981" y="556381"/>
                  <a:pt x="1712686" y="566057"/>
                </a:cubicBezTo>
                <a:cubicBezTo>
                  <a:pt x="1800428" y="587992"/>
                  <a:pt x="1751819" y="574263"/>
                  <a:pt x="1857829" y="609600"/>
                </a:cubicBezTo>
                <a:cubicBezTo>
                  <a:pt x="1881232" y="617401"/>
                  <a:pt x="1906210" y="619276"/>
                  <a:pt x="1930400" y="624114"/>
                </a:cubicBezTo>
                <a:cubicBezTo>
                  <a:pt x="2002971" y="619276"/>
                  <a:pt x="2090923" y="654536"/>
                  <a:pt x="2148114" y="609600"/>
                </a:cubicBezTo>
                <a:cubicBezTo>
                  <a:pt x="2186347" y="579560"/>
                  <a:pt x="2140476" y="512591"/>
                  <a:pt x="2133600" y="464457"/>
                </a:cubicBezTo>
                <a:cubicBezTo>
                  <a:pt x="2130779" y="444710"/>
                  <a:pt x="2131856" y="421724"/>
                  <a:pt x="2119086" y="406400"/>
                </a:cubicBezTo>
                <a:cubicBezTo>
                  <a:pt x="2105289" y="389843"/>
                  <a:pt x="2040583" y="370556"/>
                  <a:pt x="2017486" y="362857"/>
                </a:cubicBezTo>
                <a:cubicBezTo>
                  <a:pt x="1915886" y="367695"/>
                  <a:pt x="1814050" y="368924"/>
                  <a:pt x="1712686" y="377371"/>
                </a:cubicBezTo>
                <a:cubicBezTo>
                  <a:pt x="1697439" y="378642"/>
                  <a:pt x="1681090" y="382328"/>
                  <a:pt x="1669143" y="391886"/>
                </a:cubicBezTo>
                <a:cubicBezTo>
                  <a:pt x="1655521" y="402783"/>
                  <a:pt x="1649790" y="420915"/>
                  <a:pt x="1640114" y="435429"/>
                </a:cubicBezTo>
                <a:cubicBezTo>
                  <a:pt x="1580003" y="615761"/>
                  <a:pt x="1637157" y="430590"/>
                  <a:pt x="1611086" y="899886"/>
                </a:cubicBezTo>
                <a:cubicBezTo>
                  <a:pt x="1606061" y="990329"/>
                  <a:pt x="1595033" y="1006103"/>
                  <a:pt x="1567543" y="1088571"/>
                </a:cubicBezTo>
                <a:lnTo>
                  <a:pt x="1553029" y="1132114"/>
                </a:lnTo>
                <a:cubicBezTo>
                  <a:pt x="1557867" y="1204686"/>
                  <a:pt x="1544543" y="1280829"/>
                  <a:pt x="1567543" y="1349829"/>
                </a:cubicBezTo>
                <a:cubicBezTo>
                  <a:pt x="1576464" y="1376592"/>
                  <a:pt x="1620166" y="1373423"/>
                  <a:pt x="1640114" y="1393371"/>
                </a:cubicBezTo>
                <a:cubicBezTo>
                  <a:pt x="1660062" y="1413319"/>
                  <a:pt x="1671041" y="1440710"/>
                  <a:pt x="1683657" y="1465943"/>
                </a:cubicBezTo>
                <a:cubicBezTo>
                  <a:pt x="1693357" y="1485342"/>
                  <a:pt x="1708964" y="1550796"/>
                  <a:pt x="1712686" y="1567543"/>
                </a:cubicBezTo>
                <a:cubicBezTo>
                  <a:pt x="1729665" y="1643948"/>
                  <a:pt x="1729597" y="1656896"/>
                  <a:pt x="1741714" y="1741714"/>
                </a:cubicBezTo>
                <a:cubicBezTo>
                  <a:pt x="1736876" y="1765905"/>
                  <a:pt x="1744644" y="1796842"/>
                  <a:pt x="1727200" y="1814286"/>
                </a:cubicBezTo>
                <a:cubicBezTo>
                  <a:pt x="1709756" y="1831730"/>
                  <a:pt x="1678711" y="1823449"/>
                  <a:pt x="1654629" y="1828800"/>
                </a:cubicBezTo>
                <a:cubicBezTo>
                  <a:pt x="1635156" y="1833127"/>
                  <a:pt x="1615924" y="1838476"/>
                  <a:pt x="1596572" y="1843314"/>
                </a:cubicBezTo>
                <a:cubicBezTo>
                  <a:pt x="1136749" y="1807944"/>
                  <a:pt x="1197910" y="1939129"/>
                  <a:pt x="1233714" y="1509486"/>
                </a:cubicBezTo>
                <a:cubicBezTo>
                  <a:pt x="1234985" y="1494239"/>
                  <a:pt x="1243391" y="1480457"/>
                  <a:pt x="1248229" y="1465943"/>
                </a:cubicBezTo>
                <a:cubicBezTo>
                  <a:pt x="1253067" y="1403048"/>
                  <a:pt x="1260492" y="1340298"/>
                  <a:pt x="1262743" y="1277257"/>
                </a:cubicBezTo>
                <a:cubicBezTo>
                  <a:pt x="1291424" y="474175"/>
                  <a:pt x="1253504" y="890663"/>
                  <a:pt x="1291772" y="508000"/>
                </a:cubicBezTo>
                <a:cubicBezTo>
                  <a:pt x="1286934" y="401562"/>
                  <a:pt x="1294773" y="293784"/>
                  <a:pt x="1277257" y="188686"/>
                </a:cubicBezTo>
                <a:cubicBezTo>
                  <a:pt x="1273700" y="167344"/>
                  <a:pt x="1256752" y="226856"/>
                  <a:pt x="1248229" y="246743"/>
                </a:cubicBezTo>
                <a:cubicBezTo>
                  <a:pt x="1242202" y="260805"/>
                  <a:pt x="1240556" y="276602"/>
                  <a:pt x="1233714" y="290286"/>
                </a:cubicBezTo>
                <a:cubicBezTo>
                  <a:pt x="1223164" y="311385"/>
                  <a:pt x="1168135" y="402213"/>
                  <a:pt x="1146629" y="420914"/>
                </a:cubicBezTo>
                <a:cubicBezTo>
                  <a:pt x="879108" y="653541"/>
                  <a:pt x="903111" y="570493"/>
                  <a:pt x="754743" y="783771"/>
                </a:cubicBezTo>
                <a:cubicBezTo>
                  <a:pt x="708760" y="849872"/>
                  <a:pt x="624114" y="986971"/>
                  <a:pt x="624114" y="986971"/>
                </a:cubicBezTo>
                <a:cubicBezTo>
                  <a:pt x="614438" y="1016000"/>
                  <a:pt x="607513" y="1046095"/>
                  <a:pt x="595086" y="1074057"/>
                </a:cubicBezTo>
                <a:cubicBezTo>
                  <a:pt x="588001" y="1089998"/>
                  <a:pt x="571070" y="1100892"/>
                  <a:pt x="566057" y="1117600"/>
                </a:cubicBezTo>
                <a:cubicBezTo>
                  <a:pt x="556227" y="1150368"/>
                  <a:pt x="557167" y="1185455"/>
                  <a:pt x="551543" y="1219200"/>
                </a:cubicBezTo>
                <a:cubicBezTo>
                  <a:pt x="547487" y="1243534"/>
                  <a:pt x="541442" y="1267500"/>
                  <a:pt x="537029" y="1291771"/>
                </a:cubicBezTo>
                <a:cubicBezTo>
                  <a:pt x="516594" y="1404163"/>
                  <a:pt x="533590" y="1345627"/>
                  <a:pt x="508000" y="1422400"/>
                </a:cubicBezTo>
                <a:cubicBezTo>
                  <a:pt x="503343" y="1459657"/>
                  <a:pt x="472004" y="1637146"/>
                  <a:pt x="508000" y="1669143"/>
                </a:cubicBezTo>
                <a:cubicBezTo>
                  <a:pt x="537153" y="1695057"/>
                  <a:pt x="585409" y="1659467"/>
                  <a:pt x="624114" y="1654629"/>
                </a:cubicBezTo>
                <a:cubicBezTo>
                  <a:pt x="805670" y="1609239"/>
                  <a:pt x="579915" y="1667256"/>
                  <a:pt x="725714" y="1625600"/>
                </a:cubicBezTo>
                <a:cubicBezTo>
                  <a:pt x="744895" y="1620120"/>
                  <a:pt x="764419" y="1615924"/>
                  <a:pt x="783772" y="1611086"/>
                </a:cubicBezTo>
                <a:cubicBezTo>
                  <a:pt x="827315" y="1615924"/>
                  <a:pt x="871562" y="1616420"/>
                  <a:pt x="914400" y="1625600"/>
                </a:cubicBezTo>
                <a:cubicBezTo>
                  <a:pt x="939876" y="1631059"/>
                  <a:pt x="962577" y="1645481"/>
                  <a:pt x="986972" y="1654629"/>
                </a:cubicBezTo>
                <a:cubicBezTo>
                  <a:pt x="1001297" y="1660001"/>
                  <a:pt x="1016452" y="1663116"/>
                  <a:pt x="1030514" y="1669143"/>
                </a:cubicBezTo>
                <a:cubicBezTo>
                  <a:pt x="1059748" y="1681672"/>
                  <a:pt x="1106386" y="1705760"/>
                  <a:pt x="1132114" y="1727200"/>
                </a:cubicBezTo>
                <a:cubicBezTo>
                  <a:pt x="1183275" y="1769835"/>
                  <a:pt x="1193252" y="1797137"/>
                  <a:pt x="1233714" y="1857829"/>
                </a:cubicBezTo>
                <a:lnTo>
                  <a:pt x="1262743" y="1901371"/>
                </a:lnTo>
                <a:cubicBezTo>
                  <a:pt x="1292556" y="1990813"/>
                  <a:pt x="1268077" y="1932674"/>
                  <a:pt x="1364343" y="2061029"/>
                </a:cubicBezTo>
                <a:cubicBezTo>
                  <a:pt x="1379975" y="2081872"/>
                  <a:pt x="1412519" y="2080909"/>
                  <a:pt x="1436914" y="2090057"/>
                </a:cubicBezTo>
                <a:cubicBezTo>
                  <a:pt x="1451239" y="2095429"/>
                  <a:pt x="1466252" y="2098889"/>
                  <a:pt x="1480457" y="2104571"/>
                </a:cubicBezTo>
                <a:cubicBezTo>
                  <a:pt x="1507100" y="2115228"/>
                  <a:pt x="1604796" y="2155952"/>
                  <a:pt x="1640114" y="2177143"/>
                </a:cubicBezTo>
                <a:cubicBezTo>
                  <a:pt x="1670030" y="2195093"/>
                  <a:pt x="1698171" y="2215848"/>
                  <a:pt x="1727200" y="2235200"/>
                </a:cubicBezTo>
                <a:cubicBezTo>
                  <a:pt x="1741714" y="2244876"/>
                  <a:pt x="1758408" y="2251894"/>
                  <a:pt x="1770743" y="2264229"/>
                </a:cubicBezTo>
                <a:cubicBezTo>
                  <a:pt x="1785257" y="2278743"/>
                  <a:pt x="1795927" y="2298591"/>
                  <a:pt x="1814286" y="2307771"/>
                </a:cubicBezTo>
                <a:cubicBezTo>
                  <a:pt x="1836351" y="2318804"/>
                  <a:pt x="1862667" y="2317448"/>
                  <a:pt x="1886857" y="2322286"/>
                </a:cubicBezTo>
                <a:cubicBezTo>
                  <a:pt x="1906209" y="2341638"/>
                  <a:pt x="1923311" y="2363541"/>
                  <a:pt x="1944914" y="2380343"/>
                </a:cubicBezTo>
                <a:cubicBezTo>
                  <a:pt x="2007108" y="2428716"/>
                  <a:pt x="2021603" y="2413490"/>
                  <a:pt x="2075543" y="2467429"/>
                </a:cubicBezTo>
                <a:cubicBezTo>
                  <a:pt x="2087878" y="2479764"/>
                  <a:pt x="2093085" y="2497843"/>
                  <a:pt x="2104572" y="2510971"/>
                </a:cubicBezTo>
                <a:cubicBezTo>
                  <a:pt x="2226340" y="2650134"/>
                  <a:pt x="2129882" y="2536902"/>
                  <a:pt x="2220686" y="2612571"/>
                </a:cubicBezTo>
                <a:cubicBezTo>
                  <a:pt x="2236455" y="2625712"/>
                  <a:pt x="2246407" y="2645930"/>
                  <a:pt x="2264229" y="2656114"/>
                </a:cubicBezTo>
                <a:cubicBezTo>
                  <a:pt x="2281549" y="2666011"/>
                  <a:pt x="2303179" y="2664897"/>
                  <a:pt x="2322286" y="2670629"/>
                </a:cubicBezTo>
                <a:cubicBezTo>
                  <a:pt x="2482028" y="2718552"/>
                  <a:pt x="2340548" y="2693400"/>
                  <a:pt x="2569029" y="2714171"/>
                </a:cubicBezTo>
                <a:cubicBezTo>
                  <a:pt x="2583543" y="2719009"/>
                  <a:pt x="2602778" y="2716933"/>
                  <a:pt x="2612572" y="2728686"/>
                </a:cubicBezTo>
                <a:cubicBezTo>
                  <a:pt x="2629251" y="2748701"/>
                  <a:pt x="2631019" y="2777449"/>
                  <a:pt x="2641600" y="2801257"/>
                </a:cubicBezTo>
                <a:cubicBezTo>
                  <a:pt x="2650387" y="2821029"/>
                  <a:pt x="2662106" y="2839427"/>
                  <a:pt x="2670629" y="2859314"/>
                </a:cubicBezTo>
                <a:cubicBezTo>
                  <a:pt x="2679997" y="2881172"/>
                  <a:pt x="2688813" y="2933721"/>
                  <a:pt x="2714172" y="2946400"/>
                </a:cubicBezTo>
                <a:cubicBezTo>
                  <a:pt x="2749856" y="2964242"/>
                  <a:pt x="2830286" y="2975429"/>
                  <a:pt x="2830286" y="2975429"/>
                </a:cubicBezTo>
                <a:cubicBezTo>
                  <a:pt x="2849638" y="2989943"/>
                  <a:pt x="2874115" y="2999407"/>
                  <a:pt x="2888343" y="3018971"/>
                </a:cubicBezTo>
                <a:cubicBezTo>
                  <a:pt x="2913795" y="3053968"/>
                  <a:pt x="2932716" y="3094033"/>
                  <a:pt x="2946400" y="3135086"/>
                </a:cubicBezTo>
                <a:cubicBezTo>
                  <a:pt x="2951238" y="3149600"/>
                  <a:pt x="2952427" y="3165899"/>
                  <a:pt x="2960914" y="3178629"/>
                </a:cubicBezTo>
                <a:cubicBezTo>
                  <a:pt x="2972300" y="3195708"/>
                  <a:pt x="2988688" y="3209031"/>
                  <a:pt x="3004457" y="3222171"/>
                </a:cubicBezTo>
                <a:cubicBezTo>
                  <a:pt x="3017858" y="3233338"/>
                  <a:pt x="3030663" y="3249274"/>
                  <a:pt x="3048000" y="3251200"/>
                </a:cubicBezTo>
                <a:cubicBezTo>
                  <a:pt x="3163504" y="3264034"/>
                  <a:pt x="3280229" y="3260876"/>
                  <a:pt x="3396343" y="3265714"/>
                </a:cubicBezTo>
                <a:cubicBezTo>
                  <a:pt x="3406019" y="3280228"/>
                  <a:pt x="3423636" y="3291899"/>
                  <a:pt x="3425372" y="3309257"/>
                </a:cubicBezTo>
                <a:cubicBezTo>
                  <a:pt x="3429592" y="3351456"/>
                  <a:pt x="3406488" y="3443975"/>
                  <a:pt x="3381829" y="3483429"/>
                </a:cubicBezTo>
                <a:cubicBezTo>
                  <a:pt x="3370950" y="3500835"/>
                  <a:pt x="3354055" y="3513831"/>
                  <a:pt x="3338286" y="3526971"/>
                </a:cubicBezTo>
                <a:cubicBezTo>
                  <a:pt x="3324885" y="3538138"/>
                  <a:pt x="3311572" y="3551410"/>
                  <a:pt x="3294743" y="3556000"/>
                </a:cubicBezTo>
                <a:cubicBezTo>
                  <a:pt x="3257112" y="3566263"/>
                  <a:pt x="3217334" y="3565676"/>
                  <a:pt x="3178629" y="3570514"/>
                </a:cubicBezTo>
                <a:cubicBezTo>
                  <a:pt x="3164115" y="3585028"/>
                  <a:pt x="3144266" y="3595698"/>
                  <a:pt x="3135086" y="3614057"/>
                </a:cubicBezTo>
                <a:cubicBezTo>
                  <a:pt x="3092091" y="3700048"/>
                  <a:pt x="3164372" y="3697579"/>
                  <a:pt x="3062514" y="3672114"/>
                </a:cubicBezTo>
                <a:cubicBezTo>
                  <a:pt x="2964125" y="3598322"/>
                  <a:pt x="3036641" y="3640246"/>
                  <a:pt x="2873829" y="3599543"/>
                </a:cubicBezTo>
                <a:cubicBezTo>
                  <a:pt x="2839659" y="3591000"/>
                  <a:pt x="2806549" y="3578434"/>
                  <a:pt x="2772229" y="3570514"/>
                </a:cubicBezTo>
                <a:cubicBezTo>
                  <a:pt x="2722769" y="3559100"/>
                  <a:pt x="2613479" y="3547042"/>
                  <a:pt x="2569029" y="3541486"/>
                </a:cubicBezTo>
                <a:cubicBezTo>
                  <a:pt x="2540000" y="3531810"/>
                  <a:pt x="2511628" y="3519878"/>
                  <a:pt x="2481943" y="3512457"/>
                </a:cubicBezTo>
                <a:cubicBezTo>
                  <a:pt x="2434077" y="3500491"/>
                  <a:pt x="2383607" y="3499032"/>
                  <a:pt x="2336800" y="3483429"/>
                </a:cubicBezTo>
                <a:cubicBezTo>
                  <a:pt x="2216300" y="3443262"/>
                  <a:pt x="2279136" y="3462806"/>
                  <a:pt x="2148114" y="3425371"/>
                </a:cubicBezTo>
                <a:cubicBezTo>
                  <a:pt x="1874670" y="3264522"/>
                  <a:pt x="1975884" y="3339839"/>
                  <a:pt x="1828800" y="3222171"/>
                </a:cubicBezTo>
                <a:cubicBezTo>
                  <a:pt x="1819124" y="3197981"/>
                  <a:pt x="1812425" y="3172375"/>
                  <a:pt x="1799772" y="3149600"/>
                </a:cubicBezTo>
                <a:cubicBezTo>
                  <a:pt x="1788024" y="3128454"/>
                  <a:pt x="1769647" y="3111671"/>
                  <a:pt x="1756229" y="3091543"/>
                </a:cubicBezTo>
                <a:cubicBezTo>
                  <a:pt x="1740580" y="3068070"/>
                  <a:pt x="1727200" y="3043162"/>
                  <a:pt x="1712686" y="3018971"/>
                </a:cubicBezTo>
                <a:cubicBezTo>
                  <a:pt x="1717524" y="2985104"/>
                  <a:pt x="1759655" y="2928189"/>
                  <a:pt x="1727200" y="2917371"/>
                </a:cubicBezTo>
                <a:cubicBezTo>
                  <a:pt x="1569046" y="2864653"/>
                  <a:pt x="1485721" y="2882029"/>
                  <a:pt x="1407886" y="2975429"/>
                </a:cubicBezTo>
                <a:cubicBezTo>
                  <a:pt x="1396719" y="2988830"/>
                  <a:pt x="1388533" y="3004457"/>
                  <a:pt x="1378857" y="3018971"/>
                </a:cubicBezTo>
                <a:cubicBezTo>
                  <a:pt x="1369181" y="3048000"/>
                  <a:pt x="1362256" y="3078095"/>
                  <a:pt x="1349829" y="3106057"/>
                </a:cubicBezTo>
                <a:cubicBezTo>
                  <a:pt x="1342744" y="3121998"/>
                  <a:pt x="1327672" y="3133566"/>
                  <a:pt x="1320800" y="3149600"/>
                </a:cubicBezTo>
                <a:cubicBezTo>
                  <a:pt x="1312942" y="3167935"/>
                  <a:pt x="1316183" y="3190337"/>
                  <a:pt x="1306286" y="3207657"/>
                </a:cubicBezTo>
                <a:cubicBezTo>
                  <a:pt x="1289093" y="3237745"/>
                  <a:pt x="1246946" y="3261732"/>
                  <a:pt x="1219200" y="3280229"/>
                </a:cubicBezTo>
                <a:cubicBezTo>
                  <a:pt x="1141791" y="3275391"/>
                  <a:pt x="1064106" y="3273834"/>
                  <a:pt x="986972" y="3265714"/>
                </a:cubicBezTo>
                <a:cubicBezTo>
                  <a:pt x="971757" y="3264112"/>
                  <a:pt x="956159" y="3259687"/>
                  <a:pt x="943429" y="3251200"/>
                </a:cubicBezTo>
                <a:cubicBezTo>
                  <a:pt x="926350" y="3239814"/>
                  <a:pt x="914400" y="3222171"/>
                  <a:pt x="899886" y="3207657"/>
                </a:cubicBezTo>
                <a:cubicBezTo>
                  <a:pt x="895048" y="3188305"/>
                  <a:pt x="889048" y="3169206"/>
                  <a:pt x="885372" y="3149600"/>
                </a:cubicBezTo>
                <a:cubicBezTo>
                  <a:pt x="826418" y="2835179"/>
                  <a:pt x="878791" y="3095600"/>
                  <a:pt x="841829" y="2873829"/>
                </a:cubicBezTo>
                <a:cubicBezTo>
                  <a:pt x="816480" y="2721739"/>
                  <a:pt x="838894" y="2873672"/>
                  <a:pt x="812800" y="2743200"/>
                </a:cubicBezTo>
                <a:cubicBezTo>
                  <a:pt x="810542" y="2731912"/>
                  <a:pt x="799913" y="2636782"/>
                  <a:pt x="783772" y="2612571"/>
                </a:cubicBezTo>
                <a:cubicBezTo>
                  <a:pt x="772386" y="2595492"/>
                  <a:pt x="754743" y="2583543"/>
                  <a:pt x="740229" y="2569029"/>
                </a:cubicBezTo>
                <a:cubicBezTo>
                  <a:pt x="735391" y="2549676"/>
                  <a:pt x="737309" y="2527204"/>
                  <a:pt x="725714" y="2510971"/>
                </a:cubicBezTo>
                <a:cubicBezTo>
                  <a:pt x="711654" y="2491287"/>
                  <a:pt x="685737" y="2483500"/>
                  <a:pt x="667657" y="2467429"/>
                </a:cubicBezTo>
                <a:cubicBezTo>
                  <a:pt x="540297" y="2354220"/>
                  <a:pt x="645198" y="2428265"/>
                  <a:pt x="551543" y="2365829"/>
                </a:cubicBezTo>
                <a:cubicBezTo>
                  <a:pt x="546705" y="2351315"/>
                  <a:pt x="544620" y="2335570"/>
                  <a:pt x="537029" y="2322286"/>
                </a:cubicBezTo>
                <a:cubicBezTo>
                  <a:pt x="525027" y="2301283"/>
                  <a:pt x="499353" y="2287697"/>
                  <a:pt x="493486" y="2264229"/>
                </a:cubicBezTo>
                <a:cubicBezTo>
                  <a:pt x="479356" y="2207710"/>
                  <a:pt x="487614" y="2147671"/>
                  <a:pt x="478972" y="2090057"/>
                </a:cubicBezTo>
                <a:cubicBezTo>
                  <a:pt x="473054" y="2050602"/>
                  <a:pt x="459619" y="2012648"/>
                  <a:pt x="449943" y="1973943"/>
                </a:cubicBezTo>
                <a:lnTo>
                  <a:pt x="435429" y="1915886"/>
                </a:lnTo>
                <a:cubicBezTo>
                  <a:pt x="430181" y="1894895"/>
                  <a:pt x="414923" y="1877716"/>
                  <a:pt x="406400" y="1857829"/>
                </a:cubicBezTo>
                <a:cubicBezTo>
                  <a:pt x="390141" y="1819892"/>
                  <a:pt x="389647" y="1797145"/>
                  <a:pt x="377372" y="1756229"/>
                </a:cubicBezTo>
                <a:cubicBezTo>
                  <a:pt x="324367" y="1579546"/>
                  <a:pt x="367282" y="1744901"/>
                  <a:pt x="333829" y="1611086"/>
                </a:cubicBezTo>
                <a:cubicBezTo>
                  <a:pt x="339403" y="1577641"/>
                  <a:pt x="344992" y="1516187"/>
                  <a:pt x="362857" y="1480457"/>
                </a:cubicBezTo>
                <a:cubicBezTo>
                  <a:pt x="375473" y="1455225"/>
                  <a:pt x="391886" y="1432076"/>
                  <a:pt x="406400" y="1407886"/>
                </a:cubicBezTo>
                <a:cubicBezTo>
                  <a:pt x="401562" y="1344991"/>
                  <a:pt x="398489" y="1281935"/>
                  <a:pt x="391886" y="1219200"/>
                </a:cubicBezTo>
                <a:cubicBezTo>
                  <a:pt x="388805" y="1189933"/>
                  <a:pt x="378879" y="1161504"/>
                  <a:pt x="377372" y="1132114"/>
                </a:cubicBezTo>
                <a:cubicBezTo>
                  <a:pt x="369191" y="972593"/>
                  <a:pt x="371038" y="812664"/>
                  <a:pt x="362857" y="653143"/>
                </a:cubicBezTo>
                <a:cubicBezTo>
                  <a:pt x="361350" y="623753"/>
                  <a:pt x="352818" y="595144"/>
                  <a:pt x="348343" y="566057"/>
                </a:cubicBezTo>
                <a:cubicBezTo>
                  <a:pt x="343141" y="532244"/>
                  <a:pt x="340538" y="498003"/>
                  <a:pt x="333829" y="464457"/>
                </a:cubicBezTo>
                <a:cubicBezTo>
                  <a:pt x="330828" y="449455"/>
                  <a:pt x="331764" y="429807"/>
                  <a:pt x="319314" y="420914"/>
                </a:cubicBezTo>
                <a:cubicBezTo>
                  <a:pt x="294415" y="403129"/>
                  <a:pt x="261257" y="401562"/>
                  <a:pt x="232229" y="391886"/>
                </a:cubicBezTo>
                <a:cubicBezTo>
                  <a:pt x="207512" y="383647"/>
                  <a:pt x="184052" y="372005"/>
                  <a:pt x="159657" y="362857"/>
                </a:cubicBezTo>
                <a:cubicBezTo>
                  <a:pt x="145332" y="357485"/>
                  <a:pt x="130628" y="353181"/>
                  <a:pt x="116114" y="348343"/>
                </a:cubicBezTo>
                <a:cubicBezTo>
                  <a:pt x="140305" y="319314"/>
                  <a:pt x="159179" y="284862"/>
                  <a:pt x="188686" y="261257"/>
                </a:cubicBezTo>
                <a:cubicBezTo>
                  <a:pt x="209031" y="244981"/>
                  <a:pt x="236862" y="241377"/>
                  <a:pt x="261257" y="232229"/>
                </a:cubicBezTo>
                <a:cubicBezTo>
                  <a:pt x="275582" y="226857"/>
                  <a:pt x="290738" y="223741"/>
                  <a:pt x="304800" y="217714"/>
                </a:cubicBezTo>
                <a:cubicBezTo>
                  <a:pt x="324687" y="209191"/>
                  <a:pt x="342598" y="196283"/>
                  <a:pt x="362857" y="188686"/>
                </a:cubicBezTo>
                <a:cubicBezTo>
                  <a:pt x="381535" y="181682"/>
                  <a:pt x="401562" y="179009"/>
                  <a:pt x="420914" y="174171"/>
                </a:cubicBezTo>
                <a:cubicBezTo>
                  <a:pt x="501068" y="179515"/>
                  <a:pt x="615278" y="150820"/>
                  <a:pt x="682172" y="217714"/>
                </a:cubicBezTo>
                <a:cubicBezTo>
                  <a:pt x="694507" y="230049"/>
                  <a:pt x="701524" y="246743"/>
                  <a:pt x="711200" y="261257"/>
                </a:cubicBezTo>
                <a:cubicBezTo>
                  <a:pt x="716038" y="275771"/>
                  <a:pt x="725714" y="289501"/>
                  <a:pt x="725714" y="304800"/>
                </a:cubicBezTo>
                <a:cubicBezTo>
                  <a:pt x="725714" y="415207"/>
                  <a:pt x="741807" y="467455"/>
                  <a:pt x="682172" y="537029"/>
                </a:cubicBezTo>
                <a:cubicBezTo>
                  <a:pt x="664361" y="557809"/>
                  <a:pt x="643467" y="575734"/>
                  <a:pt x="624114" y="595086"/>
                </a:cubicBezTo>
                <a:cubicBezTo>
                  <a:pt x="619276" y="609600"/>
                  <a:pt x="620418" y="627811"/>
                  <a:pt x="609600" y="638629"/>
                </a:cubicBezTo>
                <a:cubicBezTo>
                  <a:pt x="584930" y="663299"/>
                  <a:pt x="522514" y="696686"/>
                  <a:pt x="522514" y="696686"/>
                </a:cubicBezTo>
                <a:cubicBezTo>
                  <a:pt x="498813" y="732239"/>
                  <a:pt x="478972" y="751424"/>
                  <a:pt x="478972" y="798286"/>
                </a:cubicBezTo>
                <a:cubicBezTo>
                  <a:pt x="478972" y="813585"/>
                  <a:pt x="480202" y="834238"/>
                  <a:pt x="493486" y="841829"/>
                </a:cubicBezTo>
                <a:cubicBezTo>
                  <a:pt x="519038" y="856430"/>
                  <a:pt x="551714" y="850572"/>
                  <a:pt x="580572" y="856343"/>
                </a:cubicBezTo>
                <a:cubicBezTo>
                  <a:pt x="600133" y="860255"/>
                  <a:pt x="619277" y="866019"/>
                  <a:pt x="638629" y="870857"/>
                </a:cubicBezTo>
                <a:cubicBezTo>
                  <a:pt x="653143" y="885371"/>
                  <a:pt x="671988" y="896578"/>
                  <a:pt x="682172" y="914400"/>
                </a:cubicBezTo>
                <a:cubicBezTo>
                  <a:pt x="692069" y="931720"/>
                  <a:pt x="691206" y="953277"/>
                  <a:pt x="696686" y="972457"/>
                </a:cubicBezTo>
                <a:cubicBezTo>
                  <a:pt x="700889" y="987168"/>
                  <a:pt x="707489" y="1001157"/>
                  <a:pt x="711200" y="1016000"/>
                </a:cubicBezTo>
                <a:cubicBezTo>
                  <a:pt x="717183" y="1039933"/>
                  <a:pt x="717052" y="1065472"/>
                  <a:pt x="725714" y="1088571"/>
                </a:cubicBezTo>
                <a:cubicBezTo>
                  <a:pt x="737838" y="1120902"/>
                  <a:pt x="775698" y="1153069"/>
                  <a:pt x="798286" y="1175657"/>
                </a:cubicBezTo>
                <a:cubicBezTo>
                  <a:pt x="816848" y="1212782"/>
                  <a:pt x="857346" y="1299780"/>
                  <a:pt x="885372" y="1320800"/>
                </a:cubicBezTo>
                <a:lnTo>
                  <a:pt x="943429" y="1364343"/>
                </a:lnTo>
                <a:cubicBezTo>
                  <a:pt x="953105" y="1378857"/>
                  <a:pt x="958836" y="1396989"/>
                  <a:pt x="972457" y="1407886"/>
                </a:cubicBezTo>
                <a:cubicBezTo>
                  <a:pt x="984404" y="1417443"/>
                  <a:pt x="1002316" y="1415558"/>
                  <a:pt x="1016000" y="1422400"/>
                </a:cubicBezTo>
                <a:cubicBezTo>
                  <a:pt x="1031602" y="1430201"/>
                  <a:pt x="1043509" y="1444557"/>
                  <a:pt x="1059543" y="1451429"/>
                </a:cubicBezTo>
                <a:cubicBezTo>
                  <a:pt x="1077878" y="1459287"/>
                  <a:pt x="1098922" y="1458939"/>
                  <a:pt x="1117600" y="1465943"/>
                </a:cubicBezTo>
                <a:cubicBezTo>
                  <a:pt x="1137859" y="1473540"/>
                  <a:pt x="1155770" y="1486448"/>
                  <a:pt x="1175657" y="1494971"/>
                </a:cubicBezTo>
                <a:cubicBezTo>
                  <a:pt x="1214714" y="1511710"/>
                  <a:pt x="1249168" y="1515479"/>
                  <a:pt x="1291772" y="1524000"/>
                </a:cubicBezTo>
                <a:cubicBezTo>
                  <a:pt x="1410715" y="1702419"/>
                  <a:pt x="1308237" y="1532054"/>
                  <a:pt x="1335314" y="2046514"/>
                </a:cubicBezTo>
                <a:cubicBezTo>
                  <a:pt x="1337878" y="2095233"/>
                  <a:pt x="1364294" y="2162482"/>
                  <a:pt x="1378857" y="2206171"/>
                </a:cubicBezTo>
                <a:cubicBezTo>
                  <a:pt x="1383695" y="2220685"/>
                  <a:pt x="1378166" y="2248024"/>
                  <a:pt x="1393372" y="2249714"/>
                </a:cubicBezTo>
                <a:cubicBezTo>
                  <a:pt x="1436915" y="2254552"/>
                  <a:pt x="1480725" y="2257396"/>
                  <a:pt x="1524000" y="2264229"/>
                </a:cubicBezTo>
                <a:cubicBezTo>
                  <a:pt x="1572735" y="2271924"/>
                  <a:pt x="1620649" y="2284165"/>
                  <a:pt x="1669143" y="2293257"/>
                </a:cubicBezTo>
                <a:cubicBezTo>
                  <a:pt x="1698068" y="2298680"/>
                  <a:pt x="1727371" y="2301999"/>
                  <a:pt x="1756229" y="2307771"/>
                </a:cubicBezTo>
                <a:cubicBezTo>
                  <a:pt x="1775790" y="2311683"/>
                  <a:pt x="1795179" y="2316554"/>
                  <a:pt x="1814286" y="2322286"/>
                </a:cubicBezTo>
                <a:cubicBezTo>
                  <a:pt x="1843594" y="2331079"/>
                  <a:pt x="1871081" y="2346986"/>
                  <a:pt x="1901372" y="2351314"/>
                </a:cubicBezTo>
                <a:cubicBezTo>
                  <a:pt x="2196127" y="2393424"/>
                  <a:pt x="1828131" y="2340047"/>
                  <a:pt x="2090057" y="2380343"/>
                </a:cubicBezTo>
                <a:cubicBezTo>
                  <a:pt x="2123870" y="2385545"/>
                  <a:pt x="2157912" y="2389233"/>
                  <a:pt x="2191657" y="2394857"/>
                </a:cubicBezTo>
                <a:cubicBezTo>
                  <a:pt x="2246295" y="2403963"/>
                  <a:pt x="2300285" y="2415720"/>
                  <a:pt x="2351314" y="2438400"/>
                </a:cubicBezTo>
                <a:cubicBezTo>
                  <a:pt x="2391103" y="2456084"/>
                  <a:pt x="2424139" y="2496711"/>
                  <a:pt x="2452914" y="2525486"/>
                </a:cubicBezTo>
                <a:cubicBezTo>
                  <a:pt x="2499065" y="2640862"/>
                  <a:pt x="2461914" y="2562436"/>
                  <a:pt x="2540000" y="2685143"/>
                </a:cubicBezTo>
                <a:cubicBezTo>
                  <a:pt x="2555146" y="2708943"/>
                  <a:pt x="2564801" y="2736629"/>
                  <a:pt x="2583543" y="2757714"/>
                </a:cubicBezTo>
                <a:cubicBezTo>
                  <a:pt x="2604124" y="2780868"/>
                  <a:pt x="2631060" y="2797550"/>
                  <a:pt x="2656114" y="2815771"/>
                </a:cubicBezTo>
                <a:cubicBezTo>
                  <a:pt x="2684329" y="2836291"/>
                  <a:pt x="2708786" y="2868094"/>
                  <a:pt x="2743200" y="2873829"/>
                </a:cubicBezTo>
                <a:lnTo>
                  <a:pt x="2830286" y="2888343"/>
                </a:lnTo>
                <a:cubicBezTo>
                  <a:pt x="2745373" y="2973256"/>
                  <a:pt x="2764683" y="2962157"/>
                  <a:pt x="2685143" y="3018971"/>
                </a:cubicBezTo>
                <a:cubicBezTo>
                  <a:pt x="2670948" y="3029110"/>
                  <a:pt x="2657439" y="3040690"/>
                  <a:pt x="2641600" y="3048000"/>
                </a:cubicBezTo>
                <a:cubicBezTo>
                  <a:pt x="2594288" y="3069836"/>
                  <a:pt x="2547009" y="3093419"/>
                  <a:pt x="2496457" y="3106057"/>
                </a:cubicBezTo>
                <a:cubicBezTo>
                  <a:pt x="2477105" y="3110895"/>
                  <a:pt x="2458026" y="3117003"/>
                  <a:pt x="2438400" y="3120571"/>
                </a:cubicBezTo>
                <a:cubicBezTo>
                  <a:pt x="2359956" y="3134834"/>
                  <a:pt x="2269519" y="3141814"/>
                  <a:pt x="2191657" y="3149600"/>
                </a:cubicBezTo>
                <a:cubicBezTo>
                  <a:pt x="2114248" y="3144762"/>
                  <a:pt x="2025936" y="3174991"/>
                  <a:pt x="1959429" y="3135086"/>
                </a:cubicBezTo>
                <a:cubicBezTo>
                  <a:pt x="1925982" y="3115017"/>
                  <a:pt x="1963680" y="3056603"/>
                  <a:pt x="1973943" y="3018971"/>
                </a:cubicBezTo>
                <a:cubicBezTo>
                  <a:pt x="1978533" y="3002142"/>
                  <a:pt x="1985992" y="2979424"/>
                  <a:pt x="2002972" y="2975429"/>
                </a:cubicBezTo>
                <a:cubicBezTo>
                  <a:pt x="2073771" y="2958770"/>
                  <a:pt x="2148115" y="2965752"/>
                  <a:pt x="2220686" y="2960914"/>
                </a:cubicBezTo>
                <a:cubicBezTo>
                  <a:pt x="2244876" y="2956076"/>
                  <a:pt x="2269324" y="2952383"/>
                  <a:pt x="2293257" y="2946400"/>
                </a:cubicBezTo>
                <a:cubicBezTo>
                  <a:pt x="2308100" y="2942689"/>
                  <a:pt x="2321585" y="2933488"/>
                  <a:pt x="2336800" y="2931886"/>
                </a:cubicBezTo>
                <a:cubicBezTo>
                  <a:pt x="2413935" y="2923766"/>
                  <a:pt x="2491619" y="2922209"/>
                  <a:pt x="2569029" y="2917371"/>
                </a:cubicBezTo>
                <a:cubicBezTo>
                  <a:pt x="2597713" y="2907810"/>
                  <a:pt x="2635651" y="2899408"/>
                  <a:pt x="2656114" y="2873829"/>
                </a:cubicBezTo>
                <a:cubicBezTo>
                  <a:pt x="2665672" y="2861882"/>
                  <a:pt x="2665791" y="2844800"/>
                  <a:pt x="2670629" y="2830286"/>
                </a:cubicBezTo>
                <a:cubicBezTo>
                  <a:pt x="2659308" y="2796325"/>
                  <a:pt x="2658913" y="2765437"/>
                  <a:pt x="2612572" y="2757714"/>
                </a:cubicBezTo>
                <a:cubicBezTo>
                  <a:pt x="2597481" y="2755199"/>
                  <a:pt x="2583543" y="2767391"/>
                  <a:pt x="2569029" y="2772229"/>
                </a:cubicBezTo>
                <a:cubicBezTo>
                  <a:pt x="2553042" y="2852160"/>
                  <a:pt x="2573662" y="2838006"/>
                  <a:pt x="2510972" y="2873829"/>
                </a:cubicBezTo>
                <a:cubicBezTo>
                  <a:pt x="2492186" y="2884564"/>
                  <a:pt x="2472801" y="2894334"/>
                  <a:pt x="2452914" y="2902857"/>
                </a:cubicBezTo>
                <a:cubicBezTo>
                  <a:pt x="2438852" y="2908884"/>
                  <a:pt x="2415399" y="2903309"/>
                  <a:pt x="2409372" y="2917371"/>
                </a:cubicBezTo>
                <a:cubicBezTo>
                  <a:pt x="2397937" y="2944053"/>
                  <a:pt x="2409372" y="2975428"/>
                  <a:pt x="2409372" y="3004457"/>
                </a:cubicBezTo>
              </a:path>
            </a:pathLst>
          </a:custGeom>
          <a:ln>
            <a:solidFill>
              <a:srgbClr val="FF99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Freeform 21"/>
          <p:cNvSpPr/>
          <p:nvPr/>
        </p:nvSpPr>
        <p:spPr>
          <a:xfrm>
            <a:off x="2090057" y="1744505"/>
            <a:ext cx="635736" cy="1898581"/>
          </a:xfrm>
          <a:custGeom>
            <a:avLst/>
            <a:gdLst>
              <a:gd name="connsiteX0" fmla="*/ 0 w 635736"/>
              <a:gd name="connsiteY0" fmla="*/ 55266 h 1898581"/>
              <a:gd name="connsiteX1" fmla="*/ 72572 w 635736"/>
              <a:gd name="connsiteY1" fmla="*/ 185895 h 1898581"/>
              <a:gd name="connsiteX2" fmla="*/ 116114 w 635736"/>
              <a:gd name="connsiteY2" fmla="*/ 229438 h 1898581"/>
              <a:gd name="connsiteX3" fmla="*/ 159657 w 635736"/>
              <a:gd name="connsiteY3" fmla="*/ 287495 h 1898581"/>
              <a:gd name="connsiteX4" fmla="*/ 203200 w 635736"/>
              <a:gd name="connsiteY4" fmla="*/ 331038 h 1898581"/>
              <a:gd name="connsiteX5" fmla="*/ 362857 w 635736"/>
              <a:gd name="connsiteY5" fmla="*/ 505209 h 1898581"/>
              <a:gd name="connsiteX6" fmla="*/ 464457 w 635736"/>
              <a:gd name="connsiteY6" fmla="*/ 592295 h 1898581"/>
              <a:gd name="connsiteX7" fmla="*/ 508000 w 635736"/>
              <a:gd name="connsiteY7" fmla="*/ 650352 h 1898581"/>
              <a:gd name="connsiteX8" fmla="*/ 609600 w 635736"/>
              <a:gd name="connsiteY8" fmla="*/ 751952 h 1898581"/>
              <a:gd name="connsiteX9" fmla="*/ 275772 w 635736"/>
              <a:gd name="connsiteY9" fmla="*/ 751952 h 1898581"/>
              <a:gd name="connsiteX10" fmla="*/ 290286 w 635736"/>
              <a:gd name="connsiteY10" fmla="*/ 490695 h 1898581"/>
              <a:gd name="connsiteX11" fmla="*/ 391886 w 635736"/>
              <a:gd name="connsiteY11" fmla="*/ 331038 h 1898581"/>
              <a:gd name="connsiteX12" fmla="*/ 435429 w 635736"/>
              <a:gd name="connsiteY12" fmla="*/ 258466 h 1898581"/>
              <a:gd name="connsiteX13" fmla="*/ 464457 w 635736"/>
              <a:gd name="connsiteY13" fmla="*/ 200409 h 1898581"/>
              <a:gd name="connsiteX14" fmla="*/ 508000 w 635736"/>
              <a:gd name="connsiteY14" fmla="*/ 171381 h 1898581"/>
              <a:gd name="connsiteX15" fmla="*/ 537029 w 635736"/>
              <a:gd name="connsiteY15" fmla="*/ 127838 h 1898581"/>
              <a:gd name="connsiteX16" fmla="*/ 624114 w 635736"/>
              <a:gd name="connsiteY16" fmla="*/ 55266 h 1898581"/>
              <a:gd name="connsiteX17" fmla="*/ 537029 w 635736"/>
              <a:gd name="connsiteY17" fmla="*/ 26238 h 1898581"/>
              <a:gd name="connsiteX18" fmla="*/ 493486 w 635736"/>
              <a:gd name="connsiteY18" fmla="*/ 98809 h 1898581"/>
              <a:gd name="connsiteX19" fmla="*/ 435429 w 635736"/>
              <a:gd name="connsiteY19" fmla="*/ 287495 h 1898581"/>
              <a:gd name="connsiteX20" fmla="*/ 362857 w 635736"/>
              <a:gd name="connsiteY20" fmla="*/ 447152 h 1898581"/>
              <a:gd name="connsiteX21" fmla="*/ 333829 w 635736"/>
              <a:gd name="connsiteY21" fmla="*/ 563266 h 1898581"/>
              <a:gd name="connsiteX22" fmla="*/ 290286 w 635736"/>
              <a:gd name="connsiteY22" fmla="*/ 693895 h 1898581"/>
              <a:gd name="connsiteX23" fmla="*/ 275772 w 635736"/>
              <a:gd name="connsiteY23" fmla="*/ 795495 h 1898581"/>
              <a:gd name="connsiteX24" fmla="*/ 246743 w 635736"/>
              <a:gd name="connsiteY24" fmla="*/ 940638 h 1898581"/>
              <a:gd name="connsiteX25" fmla="*/ 232229 w 635736"/>
              <a:gd name="connsiteY25" fmla="*/ 998695 h 1898581"/>
              <a:gd name="connsiteX26" fmla="*/ 203200 w 635736"/>
              <a:gd name="connsiteY26" fmla="*/ 1129324 h 1898581"/>
              <a:gd name="connsiteX27" fmla="*/ 188686 w 635736"/>
              <a:gd name="connsiteY27" fmla="*/ 1245438 h 1898581"/>
              <a:gd name="connsiteX28" fmla="*/ 174172 w 635736"/>
              <a:gd name="connsiteY28" fmla="*/ 1288981 h 1898581"/>
              <a:gd name="connsiteX29" fmla="*/ 188686 w 635736"/>
              <a:gd name="connsiteY29" fmla="*/ 1753438 h 1898581"/>
              <a:gd name="connsiteX30" fmla="*/ 232229 w 635736"/>
              <a:gd name="connsiteY30" fmla="*/ 1782466 h 1898581"/>
              <a:gd name="connsiteX31" fmla="*/ 275772 w 635736"/>
              <a:gd name="connsiteY31" fmla="*/ 1826009 h 1898581"/>
              <a:gd name="connsiteX32" fmla="*/ 290286 w 635736"/>
              <a:gd name="connsiteY32" fmla="*/ 1898581 h 189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35736" h="1898581">
                <a:moveTo>
                  <a:pt x="0" y="55266"/>
                </a:moveTo>
                <a:cubicBezTo>
                  <a:pt x="18252" y="110023"/>
                  <a:pt x="22662" y="135984"/>
                  <a:pt x="72572" y="185895"/>
                </a:cubicBezTo>
                <a:cubicBezTo>
                  <a:pt x="87086" y="200409"/>
                  <a:pt x="102756" y="213853"/>
                  <a:pt x="116114" y="229438"/>
                </a:cubicBezTo>
                <a:cubicBezTo>
                  <a:pt x="131857" y="247805"/>
                  <a:pt x="143914" y="269128"/>
                  <a:pt x="159657" y="287495"/>
                </a:cubicBezTo>
                <a:cubicBezTo>
                  <a:pt x="173015" y="303080"/>
                  <a:pt x="189469" y="315781"/>
                  <a:pt x="203200" y="331038"/>
                </a:cubicBezTo>
                <a:cubicBezTo>
                  <a:pt x="285616" y="422611"/>
                  <a:pt x="279403" y="428709"/>
                  <a:pt x="362857" y="505209"/>
                </a:cubicBezTo>
                <a:cubicBezTo>
                  <a:pt x="395738" y="535350"/>
                  <a:pt x="432916" y="560754"/>
                  <a:pt x="464457" y="592295"/>
                </a:cubicBezTo>
                <a:cubicBezTo>
                  <a:pt x="481562" y="609400"/>
                  <a:pt x="491728" y="632453"/>
                  <a:pt x="508000" y="650352"/>
                </a:cubicBezTo>
                <a:cubicBezTo>
                  <a:pt x="540217" y="685791"/>
                  <a:pt x="609600" y="751952"/>
                  <a:pt x="609600" y="751952"/>
                </a:cubicBezTo>
                <a:cubicBezTo>
                  <a:pt x="515723" y="814538"/>
                  <a:pt x="412956" y="896357"/>
                  <a:pt x="275772" y="751952"/>
                </a:cubicBezTo>
                <a:cubicBezTo>
                  <a:pt x="215699" y="688718"/>
                  <a:pt x="275947" y="576728"/>
                  <a:pt x="290286" y="490695"/>
                </a:cubicBezTo>
                <a:cubicBezTo>
                  <a:pt x="300666" y="428413"/>
                  <a:pt x="358433" y="378829"/>
                  <a:pt x="391886" y="331038"/>
                </a:cubicBezTo>
                <a:cubicBezTo>
                  <a:pt x="408064" y="307927"/>
                  <a:pt x="421729" y="283127"/>
                  <a:pt x="435429" y="258466"/>
                </a:cubicBezTo>
                <a:cubicBezTo>
                  <a:pt x="445937" y="239552"/>
                  <a:pt x="450606" y="217031"/>
                  <a:pt x="464457" y="200409"/>
                </a:cubicBezTo>
                <a:cubicBezTo>
                  <a:pt x="475624" y="187008"/>
                  <a:pt x="493486" y="181057"/>
                  <a:pt x="508000" y="171381"/>
                </a:cubicBezTo>
                <a:cubicBezTo>
                  <a:pt x="517676" y="156867"/>
                  <a:pt x="522834" y="137977"/>
                  <a:pt x="537029" y="127838"/>
                </a:cubicBezTo>
                <a:cubicBezTo>
                  <a:pt x="635736" y="57332"/>
                  <a:pt x="594355" y="144545"/>
                  <a:pt x="624114" y="55266"/>
                </a:cubicBezTo>
                <a:cubicBezTo>
                  <a:pt x="595086" y="45590"/>
                  <a:pt x="552772" y="0"/>
                  <a:pt x="537029" y="26238"/>
                </a:cubicBezTo>
                <a:cubicBezTo>
                  <a:pt x="522515" y="50428"/>
                  <a:pt x="505160" y="73127"/>
                  <a:pt x="493486" y="98809"/>
                </a:cubicBezTo>
                <a:cubicBezTo>
                  <a:pt x="473156" y="143534"/>
                  <a:pt x="450028" y="243697"/>
                  <a:pt x="435429" y="287495"/>
                </a:cubicBezTo>
                <a:cubicBezTo>
                  <a:pt x="406968" y="372879"/>
                  <a:pt x="402329" y="358338"/>
                  <a:pt x="362857" y="447152"/>
                </a:cubicBezTo>
                <a:cubicBezTo>
                  <a:pt x="339280" y="500200"/>
                  <a:pt x="353378" y="498104"/>
                  <a:pt x="333829" y="563266"/>
                </a:cubicBezTo>
                <a:cubicBezTo>
                  <a:pt x="302215" y="668646"/>
                  <a:pt x="307426" y="599623"/>
                  <a:pt x="290286" y="693895"/>
                </a:cubicBezTo>
                <a:cubicBezTo>
                  <a:pt x="284166" y="727554"/>
                  <a:pt x="281717" y="761805"/>
                  <a:pt x="275772" y="795495"/>
                </a:cubicBezTo>
                <a:cubicBezTo>
                  <a:pt x="267198" y="844083"/>
                  <a:pt x="258709" y="892772"/>
                  <a:pt x="246743" y="940638"/>
                </a:cubicBezTo>
                <a:cubicBezTo>
                  <a:pt x="241905" y="959990"/>
                  <a:pt x="236141" y="979134"/>
                  <a:pt x="232229" y="998695"/>
                </a:cubicBezTo>
                <a:cubicBezTo>
                  <a:pt x="206685" y="1126415"/>
                  <a:pt x="231446" y="1044583"/>
                  <a:pt x="203200" y="1129324"/>
                </a:cubicBezTo>
                <a:cubicBezTo>
                  <a:pt x="198362" y="1168029"/>
                  <a:pt x="195663" y="1207061"/>
                  <a:pt x="188686" y="1245438"/>
                </a:cubicBezTo>
                <a:cubicBezTo>
                  <a:pt x="185949" y="1260491"/>
                  <a:pt x="174172" y="1273682"/>
                  <a:pt x="174172" y="1288981"/>
                </a:cubicBezTo>
                <a:cubicBezTo>
                  <a:pt x="174172" y="1443876"/>
                  <a:pt x="170588" y="1599604"/>
                  <a:pt x="188686" y="1753438"/>
                </a:cubicBezTo>
                <a:cubicBezTo>
                  <a:pt x="190724" y="1770762"/>
                  <a:pt x="218828" y="1771299"/>
                  <a:pt x="232229" y="1782466"/>
                </a:cubicBezTo>
                <a:cubicBezTo>
                  <a:pt x="247998" y="1795607"/>
                  <a:pt x="261258" y="1811495"/>
                  <a:pt x="275772" y="1826009"/>
                </a:cubicBezTo>
                <a:lnTo>
                  <a:pt x="290286" y="1898581"/>
                </a:lnTo>
              </a:path>
            </a:pathLst>
          </a:custGeom>
          <a:ln>
            <a:solidFill>
              <a:srgbClr val="FF99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13954" y="1939835"/>
            <a:ext cx="8229600" cy="1136468"/>
          </a:xfrm>
        </p:spPr>
        <p:txBody>
          <a:bodyPr/>
          <a:lstStyle/>
          <a:p>
            <a:pPr algn="r">
              <a:buNone/>
            </a:pPr>
            <a:r>
              <a:rPr lang="en-US" sz="4000" dirty="0" smtClean="0"/>
              <a:t>Transforming Care in Louisiana</a:t>
            </a:r>
            <a:endParaRPr lang="en-US" sz="4000" dirty="0"/>
          </a:p>
        </p:txBody>
      </p:sp>
      <p:sp>
        <p:nvSpPr>
          <p:cNvPr id="2" name="Title 1"/>
          <p:cNvSpPr>
            <a:spLocks noGrp="1"/>
          </p:cNvSpPr>
          <p:nvPr>
            <p:ph type="title"/>
          </p:nvPr>
        </p:nvSpPr>
        <p:spPr/>
        <p:txBody>
          <a:bodyPr/>
          <a:lstStyle/>
          <a:p>
            <a:r>
              <a:rPr lang="en-US" sz="4800" dirty="0" smtClean="0"/>
              <a:t>Clinical Outcomes</a:t>
            </a:r>
            <a:endParaRPr lang="en-US" sz="4800" dirty="0"/>
          </a:p>
        </p:txBody>
      </p:sp>
      <p:pic>
        <p:nvPicPr>
          <p:cNvPr id="5"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spTree>
    <p:extLst>
      <p:ext uri="{BB962C8B-B14F-4D97-AF65-F5344CB8AC3E}">
        <p14:creationId xmlns:p14="http://schemas.microsoft.com/office/powerpoint/2010/main" val="3811002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Shifting the Paradigm</a:t>
            </a:r>
            <a:endParaRPr lang="en-US" dirty="0"/>
          </a:p>
        </p:txBody>
      </p:sp>
      <p:sp>
        <p:nvSpPr>
          <p:cNvPr id="6" name="Slide Number Placeholder 5"/>
          <p:cNvSpPr>
            <a:spLocks noGrp="1"/>
          </p:cNvSpPr>
          <p:nvPr>
            <p:ph type="sldNum" sz="quarter" idx="12"/>
          </p:nvPr>
        </p:nvSpPr>
        <p:spPr/>
        <p:txBody>
          <a:bodyPr/>
          <a:lstStyle/>
          <a:p>
            <a:fld id="{04D154C2-1BBE-2045-97DD-1A3372B1DF9F}" type="slidenum">
              <a:rPr lang="en-US" smtClean="0"/>
              <a:pPr/>
              <a:t>9</a:t>
            </a:fld>
            <a:endParaRPr lang="en-US" dirty="0"/>
          </a:p>
        </p:txBody>
      </p:sp>
      <p:pic>
        <p:nvPicPr>
          <p:cNvPr id="8" name="Picture 3"/>
          <p:cNvPicPr>
            <a:picLocks noChangeAspect="1" noChangeArrowheads="1"/>
          </p:cNvPicPr>
          <p:nvPr/>
        </p:nvPicPr>
        <p:blipFill>
          <a:blip r:embed="rId3" cstate="print"/>
          <a:srcRect/>
          <a:stretch>
            <a:fillRect/>
          </a:stretch>
        </p:blipFill>
        <p:spPr bwMode="auto">
          <a:xfrm>
            <a:off x="893863" y="6196708"/>
            <a:ext cx="2006093" cy="591121"/>
          </a:xfrm>
          <a:prstGeom prst="rect">
            <a:avLst/>
          </a:prstGeom>
          <a:noFill/>
          <a:ln w="9525">
            <a:noFill/>
            <a:miter lim="800000"/>
            <a:headEnd/>
            <a:tailEnd/>
          </a:ln>
          <a:effectLst/>
        </p:spPr>
      </p:pic>
      <p:graphicFrame>
        <p:nvGraphicFramePr>
          <p:cNvPr id="7" name="Chart 6"/>
          <p:cNvGraphicFramePr/>
          <p:nvPr/>
        </p:nvGraphicFramePr>
        <p:xfrm>
          <a:off x="277585" y="1126671"/>
          <a:ext cx="4735285" cy="321672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p:nvPr/>
        </p:nvGraphicFramePr>
        <p:xfrm>
          <a:off x="4294414" y="3053444"/>
          <a:ext cx="4849585" cy="292393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603146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eme2">
  <a:themeElements>
    <a:clrScheme name="MAGELLAN 120701">
      <a:dk1>
        <a:srgbClr val="697178"/>
      </a:dk1>
      <a:lt1>
        <a:srgbClr val="FFFFFF"/>
      </a:lt1>
      <a:dk2>
        <a:srgbClr val="697178"/>
      </a:dk2>
      <a:lt2>
        <a:srgbClr val="FFFFFF"/>
      </a:lt2>
      <a:accent1>
        <a:srgbClr val="89CA38"/>
      </a:accent1>
      <a:accent2>
        <a:srgbClr val="0558AD"/>
      </a:accent2>
      <a:accent3>
        <a:srgbClr val="E98E1E"/>
      </a:accent3>
      <a:accent4>
        <a:srgbClr val="5F6A72"/>
      </a:accent4>
      <a:accent5>
        <a:srgbClr val="55165E"/>
      </a:accent5>
      <a:accent6>
        <a:srgbClr val="922393"/>
      </a:accent6>
      <a:hlink>
        <a:srgbClr val="0558AD"/>
      </a:hlink>
      <a:folHlink>
        <a:srgbClr val="92239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8971</TotalTime>
  <Words>2458</Words>
  <Application>Microsoft Office PowerPoint</Application>
  <PresentationFormat>On-screen Show (4:3)</PresentationFormat>
  <Paragraphs>364</Paragraphs>
  <Slides>32</Slides>
  <Notes>28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Theme2</vt:lpstr>
      <vt:lpstr>Worksheet</vt:lpstr>
      <vt:lpstr>Semi-Annual Behavioral Health Stakeholders Convening</vt:lpstr>
      <vt:lpstr>Getting started – A year of transition</vt:lpstr>
      <vt:lpstr>Before the Louisiana Behavioral Health Partnership</vt:lpstr>
      <vt:lpstr>After the Louisiana Behavioral Health Partnership</vt:lpstr>
      <vt:lpstr>Transformation Is Not Easy…</vt:lpstr>
      <vt:lpstr>Reshaping lives for generations</vt:lpstr>
      <vt:lpstr>Meeting challenges head on</vt:lpstr>
      <vt:lpstr>Clinical Outcomes</vt:lpstr>
      <vt:lpstr>Shifting the Paradigm</vt:lpstr>
      <vt:lpstr>Shifting the Paradigm</vt:lpstr>
      <vt:lpstr>Shifting the Paradigm</vt:lpstr>
      <vt:lpstr>Shifting the Paradigm</vt:lpstr>
      <vt:lpstr>Examining access and recovery</vt:lpstr>
      <vt:lpstr>Examining access and recovery</vt:lpstr>
      <vt:lpstr>Evidenced-Based Practices</vt:lpstr>
      <vt:lpstr>Moving people toward Recovery</vt:lpstr>
      <vt:lpstr>Increasing Access to Care</vt:lpstr>
      <vt:lpstr>Increasing Access: Building the Network </vt:lpstr>
      <vt:lpstr>RFP Deliverables Strategy – Where are we now?</vt:lpstr>
      <vt:lpstr>Where we are now </vt:lpstr>
      <vt:lpstr>Where we’re going: Network Plan</vt:lpstr>
      <vt:lpstr>Where we’re going: Network Plan</vt:lpstr>
      <vt:lpstr>Where we’re going: Network Plan</vt:lpstr>
      <vt:lpstr>Where we’re going: Network Plan</vt:lpstr>
      <vt:lpstr>Provider Relations Plan</vt:lpstr>
      <vt:lpstr>Provider Dashboard – Monthly Drill Down</vt:lpstr>
      <vt:lpstr>Provider Dashboard – Phase 2</vt:lpstr>
      <vt:lpstr>Provider Quality Improvement Projects</vt:lpstr>
      <vt:lpstr>The numbers</vt:lpstr>
      <vt:lpstr>Claims</vt:lpstr>
      <vt:lpstr>Looking ahead</vt:lpstr>
      <vt:lpstr>Strategy for Year 2</vt:lpstr>
    </vt:vector>
  </TitlesOfParts>
  <Company>Magellan Health Services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Lisa R. Faust</dc:creator>
  <cp:lastModifiedBy>Gallati</cp:lastModifiedBy>
  <cp:revision>215</cp:revision>
  <dcterms:created xsi:type="dcterms:W3CDTF">2012-12-09T01:58:43Z</dcterms:created>
  <dcterms:modified xsi:type="dcterms:W3CDTF">2013-05-14T20:59:52Z</dcterms:modified>
</cp:coreProperties>
</file>